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6" r:id="rId1"/>
    <p:sldMasterId id="2147483746" r:id="rId2"/>
  </p:sldMasterIdLst>
  <p:notesMasterIdLst>
    <p:notesMasterId r:id="rId16"/>
  </p:notesMasterIdLst>
  <p:handoutMasterIdLst>
    <p:handoutMasterId r:id="rId17"/>
  </p:handoutMasterIdLst>
  <p:sldIdLst>
    <p:sldId id="294" r:id="rId3"/>
    <p:sldId id="1365" r:id="rId4"/>
    <p:sldId id="1347" r:id="rId5"/>
    <p:sldId id="1355" r:id="rId6"/>
    <p:sldId id="1364" r:id="rId7"/>
    <p:sldId id="1356" r:id="rId8"/>
    <p:sldId id="1358" r:id="rId9"/>
    <p:sldId id="1363" r:id="rId10"/>
    <p:sldId id="1359" r:id="rId11"/>
    <p:sldId id="1361" r:id="rId12"/>
    <p:sldId id="1351" r:id="rId13"/>
    <p:sldId id="1366" r:id="rId14"/>
    <p:sldId id="134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u, Cheng (IFPRI)" initials="QC(" lastIdx="1" clrIdx="0"/>
  <p:cmAuthor id="2" name="de Brauw, Alan (IFPRI)" initials="dB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4D82E"/>
    <a:srgbClr val="435464"/>
    <a:srgbClr val="62BB46"/>
    <a:srgbClr val="439E2E"/>
    <a:srgbClr val="000000"/>
    <a:srgbClr val="89A527"/>
    <a:srgbClr val="EE283B"/>
    <a:srgbClr val="748B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095D4D-7140-48AD-A23E-7CEBF22163D3}" v="116" dt="2025-07-17T15:27:49.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172" autoAdjust="0"/>
  </p:normalViewPr>
  <p:slideViewPr>
    <p:cSldViewPr snapToGrid="0">
      <p:cViewPr varScale="1">
        <p:scale>
          <a:sx n="103" d="100"/>
          <a:sy n="103" d="100"/>
        </p:scale>
        <p:origin x="138" y="63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8" d="100"/>
          <a:sy n="88" d="100"/>
        </p:scale>
        <p:origin x="296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09C9F-CDE2-6649-9DC9-F2DCDF47AB8D}" type="slidenum">
              <a:rPr lang="en-US" smtClean="0"/>
              <a:t>‹#›</a:t>
            </a:fld>
            <a:endParaRPr lang="en-US"/>
          </a:p>
        </p:txBody>
      </p:sp>
    </p:spTree>
    <p:extLst>
      <p:ext uri="{BB962C8B-B14F-4D97-AF65-F5344CB8AC3E}">
        <p14:creationId xmlns:p14="http://schemas.microsoft.com/office/powerpoint/2010/main" val="1877821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3BBB4-83BA-4922-A4DB-9F70F816F70F}"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AA323-5059-4D56-8340-1C4053A31499}" type="slidenum">
              <a:rPr lang="en-US" smtClean="0"/>
              <a:t>‹#›</a:t>
            </a:fld>
            <a:endParaRPr lang="en-US"/>
          </a:p>
        </p:txBody>
      </p:sp>
    </p:spTree>
    <p:extLst>
      <p:ext uri="{BB962C8B-B14F-4D97-AF65-F5344CB8AC3E}">
        <p14:creationId xmlns:p14="http://schemas.microsoft.com/office/powerpoint/2010/main" val="3013067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1</a:t>
            </a:fld>
            <a:endParaRPr lang="en-US"/>
          </a:p>
        </p:txBody>
      </p:sp>
      <p:sp>
        <p:nvSpPr>
          <p:cNvPr id="29699" name="Rectangle 2"/>
          <p:cNvSpPr>
            <a:spLocks noGrp="1" noRot="1" noChangeAspect="1" noChangeArrowheads="1" noTextEdit="1"/>
          </p:cNvSpPr>
          <p:nvPr>
            <p:ph type="sldImg"/>
          </p:nvPr>
        </p:nvSpPr>
        <p:spPr>
          <a:xfrm>
            <a:off x="423863" y="692150"/>
            <a:ext cx="61483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33E3EE-1163-4831-8D81-B81A7431B48F}"/>
              </a:ext>
            </a:extLst>
          </p:cNvPr>
          <p:cNvSpPr/>
          <p:nvPr userDrawn="1"/>
        </p:nvSpPr>
        <p:spPr>
          <a:xfrm>
            <a:off x="0" y="0"/>
            <a:ext cx="12192000" cy="6858000"/>
          </a:xfrm>
          <a:prstGeom prst="rect">
            <a:avLst/>
          </a:prstGeom>
          <a:gradFill flip="none" rotWithShape="1">
            <a:gsLst>
              <a:gs pos="0">
                <a:schemeClr val="accent2"/>
              </a:gs>
              <a:gs pos="75000">
                <a:schemeClr val="accent2">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914400" y="914400"/>
            <a:ext cx="914403" cy="1676403"/>
          </a:xfrm>
          <a:prstGeom prst="rect">
            <a:avLst/>
          </a:prstGeom>
          <a:noFill/>
        </p:spPr>
      </p:pic>
      <p:sp>
        <p:nvSpPr>
          <p:cNvPr id="11" name="Title 10">
            <a:extLst>
              <a:ext uri="{FF2B5EF4-FFF2-40B4-BE49-F238E27FC236}">
                <a16:creationId xmlns:a16="http://schemas.microsoft.com/office/drawing/2014/main" id="{01034322-4365-498E-A7FE-7A8714B6B286}"/>
              </a:ext>
            </a:extLst>
          </p:cNvPr>
          <p:cNvSpPr>
            <a:spLocks noGrp="1"/>
          </p:cNvSpPr>
          <p:nvPr>
            <p:ph type="title" hasCustomPrompt="1"/>
          </p:nvPr>
        </p:nvSpPr>
        <p:spPr>
          <a:xfrm>
            <a:off x="2285997" y="768095"/>
            <a:ext cx="7505703" cy="1362456"/>
          </a:xfrm>
        </p:spPr>
        <p:txBody>
          <a:bodyPr anchor="t" anchorCtr="0">
            <a:noAutofit/>
          </a:bodyPr>
          <a:lstStyle>
            <a:lvl1pPr>
              <a:lnSpc>
                <a:spcPct val="100000"/>
              </a:lnSpc>
              <a:defRPr sz="4400"/>
            </a:lvl1pPr>
          </a:lstStyle>
          <a:p>
            <a:r>
              <a:rPr lang="en-US"/>
              <a:t>TITLE GOES HERE</a:t>
            </a:r>
            <a:br>
              <a:rPr lang="en-US"/>
            </a:br>
            <a:r>
              <a:rPr lang="en-US"/>
              <a:t>CAN RUN TWO LINES</a:t>
            </a:r>
          </a:p>
        </p:txBody>
      </p:sp>
      <p:sp>
        <p:nvSpPr>
          <p:cNvPr id="15" name="Text Placeholder 14">
            <a:extLst>
              <a:ext uri="{FF2B5EF4-FFF2-40B4-BE49-F238E27FC236}">
                <a16:creationId xmlns:a16="http://schemas.microsoft.com/office/drawing/2014/main" id="{7EA0D272-8C0C-4A3A-9299-20C6D47805D6}"/>
              </a:ext>
            </a:extLst>
          </p:cNvPr>
          <p:cNvSpPr>
            <a:spLocks noGrp="1"/>
          </p:cNvSpPr>
          <p:nvPr>
            <p:ph type="body" sz="quarter" idx="10" hasCustomPrompt="1"/>
          </p:nvPr>
        </p:nvSpPr>
        <p:spPr>
          <a:xfrm>
            <a:off x="2285997" y="2161704"/>
            <a:ext cx="7505703" cy="531223"/>
          </a:xfrm>
        </p:spPr>
        <p:txBody>
          <a:bodyPr>
            <a:noAutofit/>
          </a:bodyPr>
          <a:lstStyle>
            <a:lvl1pPr marL="0" indent="0">
              <a:lnSpc>
                <a:spcPct val="100000"/>
              </a:lnSpc>
              <a:spcBef>
                <a:spcPts val="0"/>
              </a:spcBef>
              <a:buNone/>
              <a:defRPr sz="2800"/>
            </a:lvl1pPr>
          </a:lstStyle>
          <a:p>
            <a:pPr lvl="0"/>
            <a:r>
              <a:rPr lang="en-US"/>
              <a:t>Subtitle goes here</a:t>
            </a:r>
          </a:p>
        </p:txBody>
      </p:sp>
      <p:sp>
        <p:nvSpPr>
          <p:cNvPr id="17" name="Text Placeholder 16">
            <a:extLst>
              <a:ext uri="{FF2B5EF4-FFF2-40B4-BE49-F238E27FC236}">
                <a16:creationId xmlns:a16="http://schemas.microsoft.com/office/drawing/2014/main" id="{2B7C7A09-1B0D-478E-92A3-69BAA6FCE949}"/>
              </a:ext>
            </a:extLst>
          </p:cNvPr>
          <p:cNvSpPr>
            <a:spLocks noGrp="1"/>
          </p:cNvSpPr>
          <p:nvPr>
            <p:ph type="body" sz="quarter" idx="11" hasCustomPrompt="1"/>
          </p:nvPr>
        </p:nvSpPr>
        <p:spPr>
          <a:xfrm>
            <a:off x="2286000" y="3733801"/>
            <a:ext cx="7505700" cy="2487168"/>
          </a:xfrm>
        </p:spPr>
        <p:txBody>
          <a:bodyPr>
            <a:noAutofit/>
          </a:bodyPr>
          <a:lstStyle>
            <a:lvl1pPr marL="0" indent="0">
              <a:lnSpc>
                <a:spcPct val="100000"/>
              </a:lnSpc>
              <a:spcBef>
                <a:spcPts val="0"/>
              </a:spcBef>
              <a:buNone/>
              <a:defRPr/>
            </a:lvl1pPr>
          </a:lstStyle>
          <a:p>
            <a:pPr lvl="0"/>
            <a:r>
              <a:rPr lang="en-US"/>
              <a:t>Name</a:t>
            </a:r>
            <a:br>
              <a:rPr lang="en-US"/>
            </a:br>
            <a:r>
              <a:rPr lang="en-US"/>
              <a:t>Title, Department/Division</a:t>
            </a:r>
            <a:br>
              <a:rPr lang="en-US"/>
            </a:br>
            <a:r>
              <a:rPr lang="en-US"/>
              <a:t>International Food Policy Research Institute</a:t>
            </a:r>
            <a:br>
              <a:rPr lang="en-US"/>
            </a:br>
            <a:br>
              <a:rPr lang="en-US"/>
            </a:br>
            <a:br>
              <a:rPr lang="en-US"/>
            </a:br>
            <a:r>
              <a:rPr lang="en-US"/>
              <a:t>Location | Date</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0B236-4CD8-4EE5-9632-465AA1FE0B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F15903-8CDF-40F7-B0CE-FB2AA60811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ED2B4-6787-4C6A-AFE1-43DEBB1FF0B3}"/>
              </a:ext>
            </a:extLst>
          </p:cNvPr>
          <p:cNvSpPr>
            <a:spLocks noGrp="1"/>
          </p:cNvSpPr>
          <p:nvPr>
            <p:ph type="dt" sz="half" idx="10"/>
          </p:nvPr>
        </p:nvSpPr>
        <p:spPr/>
        <p:txBody>
          <a:bodyPr/>
          <a:lstStyle/>
          <a:p>
            <a:fld id="{3309A60A-0E9D-4CF0-A579-5F5A66AFFA0A}" type="datetimeFigureOut">
              <a:rPr lang="en-US" smtClean="0"/>
              <a:t>7/16/2025</a:t>
            </a:fld>
            <a:endParaRPr lang="en-US"/>
          </a:p>
        </p:txBody>
      </p:sp>
      <p:sp>
        <p:nvSpPr>
          <p:cNvPr id="5" name="Footer Placeholder 4">
            <a:extLst>
              <a:ext uri="{FF2B5EF4-FFF2-40B4-BE49-F238E27FC236}">
                <a16:creationId xmlns:a16="http://schemas.microsoft.com/office/drawing/2014/main" id="{75FE7955-0787-46E2-B8FB-B727D77CAF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6938F7-AB8D-4DFB-83EF-DF78058F5B77}"/>
              </a:ext>
            </a:extLst>
          </p:cNvPr>
          <p:cNvSpPr>
            <a:spLocks noGrp="1"/>
          </p:cNvSpPr>
          <p:nvPr>
            <p:ph type="sldNum" sz="quarter" idx="12"/>
          </p:nvPr>
        </p:nvSpPr>
        <p:spPr/>
        <p:txBody>
          <a:bodyPr/>
          <a:lstStyle/>
          <a:p>
            <a:fld id="{BCA73868-A9CE-4C80-B619-F8B6C31CC115}" type="slidenum">
              <a:rPr lang="en-US" smtClean="0"/>
              <a:t>‹#›</a:t>
            </a:fld>
            <a:endParaRPr lang="en-US"/>
          </a:p>
        </p:txBody>
      </p:sp>
    </p:spTree>
    <p:extLst>
      <p:ext uri="{BB962C8B-B14F-4D97-AF65-F5344CB8AC3E}">
        <p14:creationId xmlns:p14="http://schemas.microsoft.com/office/powerpoint/2010/main" val="25434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89D47-8924-4D97-8F11-62BED446D9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E6D1E-05E0-4A24-B48D-C9BEDD1891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7F89F-E5AF-45A5-BDB8-DE9DB4A8DE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E60E4D-A5B3-463F-A3BE-411265C4F812}"/>
              </a:ext>
            </a:extLst>
          </p:cNvPr>
          <p:cNvSpPr>
            <a:spLocks noGrp="1"/>
          </p:cNvSpPr>
          <p:nvPr>
            <p:ph type="dt" sz="half" idx="10"/>
          </p:nvPr>
        </p:nvSpPr>
        <p:spPr/>
        <p:txBody>
          <a:bodyPr/>
          <a:lstStyle/>
          <a:p>
            <a:fld id="{3309A60A-0E9D-4CF0-A579-5F5A66AFFA0A}" type="datetimeFigureOut">
              <a:rPr lang="en-US" smtClean="0"/>
              <a:t>7/16/2025</a:t>
            </a:fld>
            <a:endParaRPr lang="en-US"/>
          </a:p>
        </p:txBody>
      </p:sp>
      <p:sp>
        <p:nvSpPr>
          <p:cNvPr id="6" name="Footer Placeholder 5">
            <a:extLst>
              <a:ext uri="{FF2B5EF4-FFF2-40B4-BE49-F238E27FC236}">
                <a16:creationId xmlns:a16="http://schemas.microsoft.com/office/drawing/2014/main" id="{AB836020-D63D-4CD1-91E7-617BD38F9A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A3B9A-F299-4B85-92A1-E09C48153B8F}"/>
              </a:ext>
            </a:extLst>
          </p:cNvPr>
          <p:cNvSpPr>
            <a:spLocks noGrp="1"/>
          </p:cNvSpPr>
          <p:nvPr>
            <p:ph type="sldNum" sz="quarter" idx="12"/>
          </p:nvPr>
        </p:nvSpPr>
        <p:spPr/>
        <p:txBody>
          <a:bodyPr/>
          <a:lstStyle/>
          <a:p>
            <a:fld id="{BCA73868-A9CE-4C80-B619-F8B6C31CC115}" type="slidenum">
              <a:rPr lang="en-US" smtClean="0"/>
              <a:t>‹#›</a:t>
            </a:fld>
            <a:endParaRPr lang="en-US"/>
          </a:p>
        </p:txBody>
      </p:sp>
    </p:spTree>
    <p:extLst>
      <p:ext uri="{BB962C8B-B14F-4D97-AF65-F5344CB8AC3E}">
        <p14:creationId xmlns:p14="http://schemas.microsoft.com/office/powerpoint/2010/main" val="2620182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FDF5A-1542-47E3-8CD4-8B47C74CCA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D1D61E-BAAF-4E8E-AEBE-F69D06A51B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B12781-6399-4361-AA49-57761D55BB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AE65D0-73A9-4281-BC18-2FB59C96A4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E6B152-A678-46DE-AF86-770243B3B4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A29EFD-D9E4-437A-BE11-1AF01E9B8AC0}"/>
              </a:ext>
            </a:extLst>
          </p:cNvPr>
          <p:cNvSpPr>
            <a:spLocks noGrp="1"/>
          </p:cNvSpPr>
          <p:nvPr>
            <p:ph type="dt" sz="half" idx="10"/>
          </p:nvPr>
        </p:nvSpPr>
        <p:spPr/>
        <p:txBody>
          <a:bodyPr/>
          <a:lstStyle/>
          <a:p>
            <a:fld id="{3309A60A-0E9D-4CF0-A579-5F5A66AFFA0A}" type="datetimeFigureOut">
              <a:rPr lang="en-US" smtClean="0"/>
              <a:t>7/16/2025</a:t>
            </a:fld>
            <a:endParaRPr lang="en-US"/>
          </a:p>
        </p:txBody>
      </p:sp>
      <p:sp>
        <p:nvSpPr>
          <p:cNvPr id="8" name="Footer Placeholder 7">
            <a:extLst>
              <a:ext uri="{FF2B5EF4-FFF2-40B4-BE49-F238E27FC236}">
                <a16:creationId xmlns:a16="http://schemas.microsoft.com/office/drawing/2014/main" id="{7721C531-8DFA-4EF4-B83D-4837B8A378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E57045-C225-4CB7-BADC-E2E440751D32}"/>
              </a:ext>
            </a:extLst>
          </p:cNvPr>
          <p:cNvSpPr>
            <a:spLocks noGrp="1"/>
          </p:cNvSpPr>
          <p:nvPr>
            <p:ph type="sldNum" sz="quarter" idx="12"/>
          </p:nvPr>
        </p:nvSpPr>
        <p:spPr/>
        <p:txBody>
          <a:bodyPr/>
          <a:lstStyle/>
          <a:p>
            <a:fld id="{BCA73868-A9CE-4C80-B619-F8B6C31CC115}" type="slidenum">
              <a:rPr lang="en-US" smtClean="0"/>
              <a:t>‹#›</a:t>
            </a:fld>
            <a:endParaRPr lang="en-US"/>
          </a:p>
        </p:txBody>
      </p:sp>
    </p:spTree>
    <p:extLst>
      <p:ext uri="{BB962C8B-B14F-4D97-AF65-F5344CB8AC3E}">
        <p14:creationId xmlns:p14="http://schemas.microsoft.com/office/powerpoint/2010/main" val="883321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C07A7-1BE8-4227-844D-0FE3A177CD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835462-0643-4BC8-A605-D19FA9B6149B}"/>
              </a:ext>
            </a:extLst>
          </p:cNvPr>
          <p:cNvSpPr>
            <a:spLocks noGrp="1"/>
          </p:cNvSpPr>
          <p:nvPr>
            <p:ph type="dt" sz="half" idx="10"/>
          </p:nvPr>
        </p:nvSpPr>
        <p:spPr/>
        <p:txBody>
          <a:bodyPr/>
          <a:lstStyle/>
          <a:p>
            <a:fld id="{3309A60A-0E9D-4CF0-A579-5F5A66AFFA0A}" type="datetimeFigureOut">
              <a:rPr lang="en-US" smtClean="0"/>
              <a:t>7/16/2025</a:t>
            </a:fld>
            <a:endParaRPr lang="en-US"/>
          </a:p>
        </p:txBody>
      </p:sp>
      <p:sp>
        <p:nvSpPr>
          <p:cNvPr id="4" name="Footer Placeholder 3">
            <a:extLst>
              <a:ext uri="{FF2B5EF4-FFF2-40B4-BE49-F238E27FC236}">
                <a16:creationId xmlns:a16="http://schemas.microsoft.com/office/drawing/2014/main" id="{FCE4A487-C0ED-4368-AFC7-307F821E78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D97680-2541-48DF-9145-4FAC7E1A1BB1}"/>
              </a:ext>
            </a:extLst>
          </p:cNvPr>
          <p:cNvSpPr>
            <a:spLocks noGrp="1"/>
          </p:cNvSpPr>
          <p:nvPr>
            <p:ph type="sldNum" sz="quarter" idx="12"/>
          </p:nvPr>
        </p:nvSpPr>
        <p:spPr/>
        <p:txBody>
          <a:bodyPr/>
          <a:lstStyle/>
          <a:p>
            <a:fld id="{BCA73868-A9CE-4C80-B619-F8B6C31CC115}" type="slidenum">
              <a:rPr lang="en-US" smtClean="0"/>
              <a:t>‹#›</a:t>
            </a:fld>
            <a:endParaRPr lang="en-US"/>
          </a:p>
        </p:txBody>
      </p:sp>
    </p:spTree>
    <p:extLst>
      <p:ext uri="{BB962C8B-B14F-4D97-AF65-F5344CB8AC3E}">
        <p14:creationId xmlns:p14="http://schemas.microsoft.com/office/powerpoint/2010/main" val="1695786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7DB69C-3638-4841-91EF-549877F70FA4}"/>
              </a:ext>
            </a:extLst>
          </p:cNvPr>
          <p:cNvSpPr>
            <a:spLocks noGrp="1"/>
          </p:cNvSpPr>
          <p:nvPr>
            <p:ph type="dt" sz="half" idx="10"/>
          </p:nvPr>
        </p:nvSpPr>
        <p:spPr/>
        <p:txBody>
          <a:bodyPr/>
          <a:lstStyle/>
          <a:p>
            <a:fld id="{3309A60A-0E9D-4CF0-A579-5F5A66AFFA0A}" type="datetimeFigureOut">
              <a:rPr lang="en-US" smtClean="0"/>
              <a:t>7/16/2025</a:t>
            </a:fld>
            <a:endParaRPr lang="en-US"/>
          </a:p>
        </p:txBody>
      </p:sp>
      <p:sp>
        <p:nvSpPr>
          <p:cNvPr id="3" name="Footer Placeholder 2">
            <a:extLst>
              <a:ext uri="{FF2B5EF4-FFF2-40B4-BE49-F238E27FC236}">
                <a16:creationId xmlns:a16="http://schemas.microsoft.com/office/drawing/2014/main" id="{5C4329DE-7488-4FB1-9ADA-7697E53C78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C9838E-6801-48CD-AF84-AFAA75D94E34}"/>
              </a:ext>
            </a:extLst>
          </p:cNvPr>
          <p:cNvSpPr>
            <a:spLocks noGrp="1"/>
          </p:cNvSpPr>
          <p:nvPr>
            <p:ph type="sldNum" sz="quarter" idx="12"/>
          </p:nvPr>
        </p:nvSpPr>
        <p:spPr/>
        <p:txBody>
          <a:bodyPr/>
          <a:lstStyle/>
          <a:p>
            <a:fld id="{BCA73868-A9CE-4C80-B619-F8B6C31CC115}" type="slidenum">
              <a:rPr lang="en-US" smtClean="0"/>
              <a:t>‹#›</a:t>
            </a:fld>
            <a:endParaRPr lang="en-US"/>
          </a:p>
        </p:txBody>
      </p:sp>
    </p:spTree>
    <p:extLst>
      <p:ext uri="{BB962C8B-B14F-4D97-AF65-F5344CB8AC3E}">
        <p14:creationId xmlns:p14="http://schemas.microsoft.com/office/powerpoint/2010/main" val="2255386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46330-8126-43C1-AC3F-707267E73B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987336-0A96-4225-8586-79BB291850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EAFA66-18FE-4F2A-BBA3-42520CC1D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B6A5AC-493B-4ECC-AC14-EDD91AFF0707}"/>
              </a:ext>
            </a:extLst>
          </p:cNvPr>
          <p:cNvSpPr>
            <a:spLocks noGrp="1"/>
          </p:cNvSpPr>
          <p:nvPr>
            <p:ph type="dt" sz="half" idx="10"/>
          </p:nvPr>
        </p:nvSpPr>
        <p:spPr/>
        <p:txBody>
          <a:bodyPr/>
          <a:lstStyle/>
          <a:p>
            <a:fld id="{3309A60A-0E9D-4CF0-A579-5F5A66AFFA0A}" type="datetimeFigureOut">
              <a:rPr lang="en-US" smtClean="0"/>
              <a:t>7/16/2025</a:t>
            </a:fld>
            <a:endParaRPr lang="en-US"/>
          </a:p>
        </p:txBody>
      </p:sp>
      <p:sp>
        <p:nvSpPr>
          <p:cNvPr id="6" name="Footer Placeholder 5">
            <a:extLst>
              <a:ext uri="{FF2B5EF4-FFF2-40B4-BE49-F238E27FC236}">
                <a16:creationId xmlns:a16="http://schemas.microsoft.com/office/drawing/2014/main" id="{815BA26F-554D-47F8-9C9B-D16A8BBEE2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103F2A-82BA-4E8F-B0D1-713C4D8DF4AC}"/>
              </a:ext>
            </a:extLst>
          </p:cNvPr>
          <p:cNvSpPr>
            <a:spLocks noGrp="1"/>
          </p:cNvSpPr>
          <p:nvPr>
            <p:ph type="sldNum" sz="quarter" idx="12"/>
          </p:nvPr>
        </p:nvSpPr>
        <p:spPr/>
        <p:txBody>
          <a:bodyPr/>
          <a:lstStyle/>
          <a:p>
            <a:fld id="{BCA73868-A9CE-4C80-B619-F8B6C31CC115}" type="slidenum">
              <a:rPr lang="en-US" smtClean="0"/>
              <a:t>‹#›</a:t>
            </a:fld>
            <a:endParaRPr lang="en-US"/>
          </a:p>
        </p:txBody>
      </p:sp>
    </p:spTree>
    <p:extLst>
      <p:ext uri="{BB962C8B-B14F-4D97-AF65-F5344CB8AC3E}">
        <p14:creationId xmlns:p14="http://schemas.microsoft.com/office/powerpoint/2010/main" val="2222838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311B-D1FC-4D19-AEA0-04B674F720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2F0988-0CCF-43CD-A491-74A1295EB1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39F465-4963-4BF3-AC2D-E59628B08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078A3-8127-4DBA-89CB-3BF6BFAF9509}"/>
              </a:ext>
            </a:extLst>
          </p:cNvPr>
          <p:cNvSpPr>
            <a:spLocks noGrp="1"/>
          </p:cNvSpPr>
          <p:nvPr>
            <p:ph type="dt" sz="half" idx="10"/>
          </p:nvPr>
        </p:nvSpPr>
        <p:spPr/>
        <p:txBody>
          <a:bodyPr/>
          <a:lstStyle/>
          <a:p>
            <a:fld id="{3309A60A-0E9D-4CF0-A579-5F5A66AFFA0A}" type="datetimeFigureOut">
              <a:rPr lang="en-US" smtClean="0"/>
              <a:t>7/16/2025</a:t>
            </a:fld>
            <a:endParaRPr lang="en-US"/>
          </a:p>
        </p:txBody>
      </p:sp>
      <p:sp>
        <p:nvSpPr>
          <p:cNvPr id="6" name="Footer Placeholder 5">
            <a:extLst>
              <a:ext uri="{FF2B5EF4-FFF2-40B4-BE49-F238E27FC236}">
                <a16:creationId xmlns:a16="http://schemas.microsoft.com/office/drawing/2014/main" id="{04DA0E21-BAFF-4A9B-9EC5-80AA347B0F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EFF49-BA7F-476E-BA75-2C3009E6F718}"/>
              </a:ext>
            </a:extLst>
          </p:cNvPr>
          <p:cNvSpPr>
            <a:spLocks noGrp="1"/>
          </p:cNvSpPr>
          <p:nvPr>
            <p:ph type="sldNum" sz="quarter" idx="12"/>
          </p:nvPr>
        </p:nvSpPr>
        <p:spPr/>
        <p:txBody>
          <a:bodyPr/>
          <a:lstStyle/>
          <a:p>
            <a:fld id="{BCA73868-A9CE-4C80-B619-F8B6C31CC115}" type="slidenum">
              <a:rPr lang="en-US" smtClean="0"/>
              <a:t>‹#›</a:t>
            </a:fld>
            <a:endParaRPr lang="en-US"/>
          </a:p>
        </p:txBody>
      </p:sp>
    </p:spTree>
    <p:extLst>
      <p:ext uri="{BB962C8B-B14F-4D97-AF65-F5344CB8AC3E}">
        <p14:creationId xmlns:p14="http://schemas.microsoft.com/office/powerpoint/2010/main" val="2927048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81C21-2C27-4C9C-A2EB-F95C79A390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2699B8-3C89-4D5B-9101-DC7728AEFA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F3034B-6671-423D-90A7-9F2C2E184F43}"/>
              </a:ext>
            </a:extLst>
          </p:cNvPr>
          <p:cNvSpPr>
            <a:spLocks noGrp="1"/>
          </p:cNvSpPr>
          <p:nvPr>
            <p:ph type="dt" sz="half" idx="10"/>
          </p:nvPr>
        </p:nvSpPr>
        <p:spPr/>
        <p:txBody>
          <a:bodyPr/>
          <a:lstStyle/>
          <a:p>
            <a:fld id="{3309A60A-0E9D-4CF0-A579-5F5A66AFFA0A}" type="datetimeFigureOut">
              <a:rPr lang="en-US" smtClean="0"/>
              <a:t>7/16/2025</a:t>
            </a:fld>
            <a:endParaRPr lang="en-US"/>
          </a:p>
        </p:txBody>
      </p:sp>
      <p:sp>
        <p:nvSpPr>
          <p:cNvPr id="5" name="Footer Placeholder 4">
            <a:extLst>
              <a:ext uri="{FF2B5EF4-FFF2-40B4-BE49-F238E27FC236}">
                <a16:creationId xmlns:a16="http://schemas.microsoft.com/office/drawing/2014/main" id="{3383B086-F0C0-429A-BD5E-ABE500B96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D25BC-A102-478A-BBF1-2A3119631ACE}"/>
              </a:ext>
            </a:extLst>
          </p:cNvPr>
          <p:cNvSpPr>
            <a:spLocks noGrp="1"/>
          </p:cNvSpPr>
          <p:nvPr>
            <p:ph type="sldNum" sz="quarter" idx="12"/>
          </p:nvPr>
        </p:nvSpPr>
        <p:spPr/>
        <p:txBody>
          <a:bodyPr/>
          <a:lstStyle/>
          <a:p>
            <a:fld id="{BCA73868-A9CE-4C80-B619-F8B6C31CC115}" type="slidenum">
              <a:rPr lang="en-US" smtClean="0"/>
              <a:t>‹#›</a:t>
            </a:fld>
            <a:endParaRPr lang="en-US"/>
          </a:p>
        </p:txBody>
      </p:sp>
    </p:spTree>
    <p:extLst>
      <p:ext uri="{BB962C8B-B14F-4D97-AF65-F5344CB8AC3E}">
        <p14:creationId xmlns:p14="http://schemas.microsoft.com/office/powerpoint/2010/main" val="422495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3CB92F-7B3C-42D3-8E10-C280EA9B2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EEDA5E-7CFF-4DEB-A9BA-F3D972CDE5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9C8F9-514C-468E-93D3-7E57070AC131}"/>
              </a:ext>
            </a:extLst>
          </p:cNvPr>
          <p:cNvSpPr>
            <a:spLocks noGrp="1"/>
          </p:cNvSpPr>
          <p:nvPr>
            <p:ph type="dt" sz="half" idx="10"/>
          </p:nvPr>
        </p:nvSpPr>
        <p:spPr/>
        <p:txBody>
          <a:bodyPr/>
          <a:lstStyle/>
          <a:p>
            <a:fld id="{3309A60A-0E9D-4CF0-A579-5F5A66AFFA0A}" type="datetimeFigureOut">
              <a:rPr lang="en-US" smtClean="0"/>
              <a:t>7/16/2025</a:t>
            </a:fld>
            <a:endParaRPr lang="en-US"/>
          </a:p>
        </p:txBody>
      </p:sp>
      <p:sp>
        <p:nvSpPr>
          <p:cNvPr id="5" name="Footer Placeholder 4">
            <a:extLst>
              <a:ext uri="{FF2B5EF4-FFF2-40B4-BE49-F238E27FC236}">
                <a16:creationId xmlns:a16="http://schemas.microsoft.com/office/drawing/2014/main" id="{77995394-0269-46BB-A4B7-FD93EFB1C2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1975E-FCED-4EAD-A640-0BB07E7FC425}"/>
              </a:ext>
            </a:extLst>
          </p:cNvPr>
          <p:cNvSpPr>
            <a:spLocks noGrp="1"/>
          </p:cNvSpPr>
          <p:nvPr>
            <p:ph type="sldNum" sz="quarter" idx="12"/>
          </p:nvPr>
        </p:nvSpPr>
        <p:spPr/>
        <p:txBody>
          <a:bodyPr/>
          <a:lstStyle/>
          <a:p>
            <a:fld id="{BCA73868-A9CE-4C80-B619-F8B6C31CC115}" type="slidenum">
              <a:rPr lang="en-US" smtClean="0"/>
              <a:t>‹#›</a:t>
            </a:fld>
            <a:endParaRPr lang="en-US"/>
          </a:p>
        </p:txBody>
      </p:sp>
    </p:spTree>
    <p:extLst>
      <p:ext uri="{BB962C8B-B14F-4D97-AF65-F5344CB8AC3E}">
        <p14:creationId xmlns:p14="http://schemas.microsoft.com/office/powerpoint/2010/main" val="1843910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334500" cy="1261872"/>
          </a:xfrm>
        </p:spPr>
        <p:txBody>
          <a:bodyPr>
            <a:normAutofit/>
          </a:bodyPr>
          <a:lstStyle>
            <a:lvl1pPr>
              <a:defRPr sz="2800"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825625"/>
            <a:ext cx="9334500" cy="4351338"/>
          </a:xfrm>
        </p:spPr>
        <p:txBody>
          <a:bodyPr/>
          <a:lstStyle>
            <a:lvl1pPr>
              <a:defRPr baseline="0">
                <a:solidFill>
                  <a:schemeClr val="tx1">
                    <a:lumMod val="75000"/>
                    <a:lumOff val="25000"/>
                  </a:schemeClr>
                </a:solidFill>
              </a:defRPr>
            </a:lvl1pPr>
            <a:lvl2pPr marL="685800" indent="-228600">
              <a:buFont typeface="Courier New" charset="0"/>
              <a:buChar char="o"/>
              <a:defRPr baseline="0">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Tree>
    <p:extLst>
      <p:ext uri="{BB962C8B-B14F-4D97-AF65-F5344CB8AC3E}">
        <p14:creationId xmlns:p14="http://schemas.microsoft.com/office/powerpoint/2010/main" val="91517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334500" cy="1261872"/>
          </a:xfrm>
        </p:spPr>
        <p:txBody>
          <a:bodyPr>
            <a:normAutofit/>
          </a:bodyPr>
          <a:lstStyle>
            <a:lvl1pPr>
              <a:defRPr sz="2800" b="1">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825625"/>
            <a:ext cx="4608576" cy="4351338"/>
          </a:xfrm>
        </p:spPr>
        <p:txBody>
          <a:bodyPr/>
          <a:lstStyle>
            <a:lvl1pPr>
              <a:defRPr baseline="0"/>
            </a:lvl1pPr>
            <a:lvl2pPr>
              <a:defRPr baseline="0"/>
            </a:lvl2pPr>
          </a:lstStyle>
          <a:p>
            <a:pPr lvl="0"/>
            <a:r>
              <a:rPr lang="en-US"/>
              <a:t>Click to edit Master text styles</a:t>
            </a:r>
          </a:p>
        </p:txBody>
      </p:sp>
      <p:sp>
        <p:nvSpPr>
          <p:cNvPr id="4" name="Content Placeholder 3"/>
          <p:cNvSpPr>
            <a:spLocks noGrp="1"/>
          </p:cNvSpPr>
          <p:nvPr>
            <p:ph sz="half" idx="2"/>
          </p:nvPr>
        </p:nvSpPr>
        <p:spPr>
          <a:xfrm>
            <a:off x="5183124" y="1825625"/>
            <a:ext cx="4608576" cy="4351338"/>
          </a:xfrm>
        </p:spPr>
        <p:txBody>
          <a:bodyPr/>
          <a:lstStyle>
            <a:lvl1pPr>
              <a:defRPr baseline="0"/>
            </a:lvl1pPr>
            <a:lvl2pPr>
              <a:defRPr baseline="0"/>
            </a:lvl2pPr>
          </a:lstStyle>
          <a:p>
            <a:pPr lvl="0"/>
            <a:r>
              <a:rPr lang="en-US"/>
              <a:t>Click to edit Master text styles</a:t>
            </a:r>
          </a:p>
        </p:txBody>
      </p:sp>
    </p:spTree>
    <p:extLst>
      <p:ext uri="{BB962C8B-B14F-4D97-AF65-F5344CB8AC3E}">
        <p14:creationId xmlns:p14="http://schemas.microsoft.com/office/powerpoint/2010/main" val="57665909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334500" cy="1261872"/>
          </a:xfrm>
        </p:spPr>
        <p:txBody>
          <a:bodyPr>
            <a:normAutofit/>
          </a:bodyPr>
          <a:lstStyle>
            <a:lvl1pPr>
              <a:defRPr sz="2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46882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43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37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994DD2-B736-4515-9F1A-B892D90F7590}" type="slidenum">
              <a:rPr lang="en-US"/>
              <a:pPr>
                <a:defRPr/>
              </a:pPr>
              <a:t>‹#›</a:t>
            </a:fld>
            <a:endParaRPr lang="en-US"/>
          </a:p>
        </p:txBody>
      </p:sp>
    </p:spTree>
    <p:extLst>
      <p:ext uri="{BB962C8B-B14F-4D97-AF65-F5344CB8AC3E}">
        <p14:creationId xmlns:p14="http://schemas.microsoft.com/office/powerpoint/2010/main" val="343858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FA4F-55A8-430A-8B93-AC4A79ACEA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FB78B5-DB80-45E7-8DFD-B46466C310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8857BB-82AA-47F5-B7A2-C2359DF5B9C4}"/>
              </a:ext>
            </a:extLst>
          </p:cNvPr>
          <p:cNvSpPr>
            <a:spLocks noGrp="1"/>
          </p:cNvSpPr>
          <p:nvPr>
            <p:ph type="dt" sz="half" idx="10"/>
          </p:nvPr>
        </p:nvSpPr>
        <p:spPr/>
        <p:txBody>
          <a:bodyPr/>
          <a:lstStyle/>
          <a:p>
            <a:fld id="{3309A60A-0E9D-4CF0-A579-5F5A66AFFA0A}" type="datetimeFigureOut">
              <a:rPr lang="en-US" smtClean="0"/>
              <a:t>7/16/2025</a:t>
            </a:fld>
            <a:endParaRPr lang="en-US"/>
          </a:p>
        </p:txBody>
      </p:sp>
      <p:sp>
        <p:nvSpPr>
          <p:cNvPr id="5" name="Footer Placeholder 4">
            <a:extLst>
              <a:ext uri="{FF2B5EF4-FFF2-40B4-BE49-F238E27FC236}">
                <a16:creationId xmlns:a16="http://schemas.microsoft.com/office/drawing/2014/main" id="{252E6AC6-B240-44A6-A6C4-3D07C18658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D01D3-44CD-4A27-A9D8-1A7FE6EC1087}"/>
              </a:ext>
            </a:extLst>
          </p:cNvPr>
          <p:cNvSpPr>
            <a:spLocks noGrp="1"/>
          </p:cNvSpPr>
          <p:nvPr>
            <p:ph type="sldNum" sz="quarter" idx="12"/>
          </p:nvPr>
        </p:nvSpPr>
        <p:spPr/>
        <p:txBody>
          <a:bodyPr/>
          <a:lstStyle/>
          <a:p>
            <a:fld id="{BCA73868-A9CE-4C80-B619-F8B6C31CC115}" type="slidenum">
              <a:rPr lang="en-US" smtClean="0"/>
              <a:t>‹#›</a:t>
            </a:fld>
            <a:endParaRPr lang="en-US"/>
          </a:p>
        </p:txBody>
      </p:sp>
    </p:spTree>
    <p:extLst>
      <p:ext uri="{BB962C8B-B14F-4D97-AF65-F5344CB8AC3E}">
        <p14:creationId xmlns:p14="http://schemas.microsoft.com/office/powerpoint/2010/main" val="301698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84B34-BC5C-4949-A54C-5644C65327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4CAEB3-A5D7-45AD-97E3-989A827E8B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C0399-C42A-4512-B4F9-E4042AA33F7F}"/>
              </a:ext>
            </a:extLst>
          </p:cNvPr>
          <p:cNvSpPr>
            <a:spLocks noGrp="1"/>
          </p:cNvSpPr>
          <p:nvPr>
            <p:ph type="dt" sz="half" idx="10"/>
          </p:nvPr>
        </p:nvSpPr>
        <p:spPr/>
        <p:txBody>
          <a:bodyPr/>
          <a:lstStyle/>
          <a:p>
            <a:fld id="{3309A60A-0E9D-4CF0-A579-5F5A66AFFA0A}" type="datetimeFigureOut">
              <a:rPr lang="en-US" smtClean="0"/>
              <a:t>7/16/2025</a:t>
            </a:fld>
            <a:endParaRPr lang="en-US"/>
          </a:p>
        </p:txBody>
      </p:sp>
      <p:sp>
        <p:nvSpPr>
          <p:cNvPr id="5" name="Footer Placeholder 4">
            <a:extLst>
              <a:ext uri="{FF2B5EF4-FFF2-40B4-BE49-F238E27FC236}">
                <a16:creationId xmlns:a16="http://schemas.microsoft.com/office/drawing/2014/main" id="{C516073C-04F6-472F-BF9A-24FD0BC46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E05272-20AE-48C5-A15C-A18A0FA23149}"/>
              </a:ext>
            </a:extLst>
          </p:cNvPr>
          <p:cNvSpPr>
            <a:spLocks noGrp="1"/>
          </p:cNvSpPr>
          <p:nvPr>
            <p:ph type="sldNum" sz="quarter" idx="12"/>
          </p:nvPr>
        </p:nvSpPr>
        <p:spPr/>
        <p:txBody>
          <a:bodyPr/>
          <a:lstStyle/>
          <a:p>
            <a:fld id="{BCA73868-A9CE-4C80-B619-F8B6C31CC115}" type="slidenum">
              <a:rPr lang="en-US" smtClean="0"/>
              <a:t>‹#›</a:t>
            </a:fld>
            <a:endParaRPr lang="en-US"/>
          </a:p>
        </p:txBody>
      </p:sp>
    </p:spTree>
    <p:extLst>
      <p:ext uri="{BB962C8B-B14F-4D97-AF65-F5344CB8AC3E}">
        <p14:creationId xmlns:p14="http://schemas.microsoft.com/office/powerpoint/2010/main" val="3953053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5"/>
            <a:ext cx="93345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5625"/>
            <a:ext cx="93345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A5AFE-9A4C-9443-92D6-A4D7FDF824DC}" type="datetimeFigureOut">
              <a:rPr lang="en-US" smtClean="0"/>
              <a:t>7/16/2025</a:t>
            </a:fld>
            <a:endParaRPr lang="en-US"/>
          </a:p>
        </p:txBody>
      </p:sp>
      <p:sp>
        <p:nvSpPr>
          <p:cNvPr id="6" name="Slide Number Placeholder 5"/>
          <p:cNvSpPr>
            <a:spLocks noGrp="1"/>
          </p:cNvSpPr>
          <p:nvPr>
            <p:ph type="sldNum" sz="quarter" idx="4"/>
          </p:nvPr>
        </p:nvSpPr>
        <p:spPr>
          <a:xfrm>
            <a:off x="70485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4C31E-DA4C-F44D-B44A-157C5C055EA1}" type="slidenum">
              <a:rPr lang="en-US" smtClean="0"/>
              <a:t>‹#›</a:t>
            </a:fld>
            <a:endParaRPr lang="en-US"/>
          </a:p>
        </p:txBody>
      </p:sp>
    </p:spTree>
    <p:extLst>
      <p:ext uri="{BB962C8B-B14F-4D97-AF65-F5344CB8AC3E}">
        <p14:creationId xmlns:p14="http://schemas.microsoft.com/office/powerpoint/2010/main" val="2066195230"/>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23" r:id="rId3"/>
    <p:sldLayoutId id="2147483743" r:id="rId4"/>
    <p:sldLayoutId id="2147483742" r:id="rId5"/>
    <p:sldLayoutId id="2147483744" r:id="rId6"/>
    <p:sldLayoutId id="2147483745" r:id="rId7"/>
  </p:sldLayoutIdLst>
  <p:txStyles>
    <p:titleStyle>
      <a:lvl1pPr algn="l" defTabSz="914400" rtl="0" eaLnBrk="1" latinLnBrk="0" hangingPunct="1">
        <a:lnSpc>
          <a:spcPct val="90000"/>
        </a:lnSpc>
        <a:spcBef>
          <a:spcPct val="0"/>
        </a:spcBef>
        <a:buNone/>
        <a:defRPr sz="40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Wingdings" charset="2"/>
        <a:buChar char="§"/>
        <a:defRPr sz="24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Courier New" charset="0"/>
        <a:buChar char="o"/>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Courier New" charset="0"/>
        <a:buChar char="o"/>
        <a:defRPr sz="24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Courier New" charset="0"/>
        <a:buChar char="o"/>
        <a:defRPr sz="2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Courier New" charset="0"/>
        <a:buChar char="o"/>
        <a:defRPr sz="2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68" userDrawn="1">
          <p15:clr>
            <a:srgbClr val="F26B43"/>
          </p15:clr>
        </p15:guide>
        <p15:guide id="2" orient="horz" pos="912" userDrawn="1">
          <p15:clr>
            <a:srgbClr val="F26B43"/>
          </p15:clr>
        </p15:guide>
        <p15:guide id="4" orient="horz" pos="33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833DE8-8FD2-4A51-8435-D7EE671A4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123EA6-86AF-4685-85A8-BD3D79844F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E8393F-51F4-4126-81AF-73B40FB675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9A60A-0E9D-4CF0-A579-5F5A66AFFA0A}" type="datetimeFigureOut">
              <a:rPr lang="en-US" smtClean="0"/>
              <a:t>7/16/2025</a:t>
            </a:fld>
            <a:endParaRPr lang="en-US"/>
          </a:p>
        </p:txBody>
      </p:sp>
      <p:sp>
        <p:nvSpPr>
          <p:cNvPr id="5" name="Footer Placeholder 4">
            <a:extLst>
              <a:ext uri="{FF2B5EF4-FFF2-40B4-BE49-F238E27FC236}">
                <a16:creationId xmlns:a16="http://schemas.microsoft.com/office/drawing/2014/main" id="{18B642FB-4577-4C31-AC38-3945C3C512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E36217-E894-4394-94ED-ED16738533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73868-A9CE-4C80-B619-F8B6C31CC115}" type="slidenum">
              <a:rPr lang="en-US" smtClean="0"/>
              <a:t>‹#›</a:t>
            </a:fld>
            <a:endParaRPr lang="en-US"/>
          </a:p>
        </p:txBody>
      </p:sp>
    </p:spTree>
    <p:extLst>
      <p:ext uri="{BB962C8B-B14F-4D97-AF65-F5344CB8AC3E}">
        <p14:creationId xmlns:p14="http://schemas.microsoft.com/office/powerpoint/2010/main" val="270963157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cbb2@cornell.edu"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719958" y="2173360"/>
            <a:ext cx="10752083" cy="4154984"/>
          </a:xfrm>
          <a:prstGeom prst="rect">
            <a:avLst/>
          </a:prstGeom>
          <a:noFill/>
          <a:ln w="9525">
            <a:noFill/>
            <a:miter lim="800000"/>
            <a:headEnd/>
            <a:tailEnd/>
          </a:ln>
        </p:spPr>
        <p:txBody>
          <a:bodyPr wrap="square">
            <a:spAutoFit/>
          </a:bodyPr>
          <a:lstStyle/>
          <a:p>
            <a:pPr algn="ctr" eaLnBrk="0" hangingPunct="0"/>
            <a:r>
              <a:rPr lang="en-US" sz="3200" b="1" dirty="0">
                <a:solidFill>
                  <a:schemeClr val="bg1"/>
                </a:solidFill>
                <a:latin typeface="Georgia" pitchFamily="18" charset="0"/>
                <a:cs typeface="Times New Roman" pitchFamily="18" charset="0"/>
              </a:rPr>
              <a:t>Market-Mediated Nutritional Transitions</a:t>
            </a:r>
          </a:p>
          <a:p>
            <a:pPr algn="ctr" eaLnBrk="0" hangingPunct="0"/>
            <a:r>
              <a:rPr lang="en-US" sz="3200" b="1" dirty="0">
                <a:solidFill>
                  <a:schemeClr val="bg1"/>
                </a:solidFill>
                <a:latin typeface="Georgia" pitchFamily="18" charset="0"/>
                <a:cs typeface="Times New Roman" pitchFamily="18" charset="0"/>
              </a:rPr>
              <a:t>In Low- and Middle-Income Countries</a:t>
            </a:r>
          </a:p>
          <a:p>
            <a:pPr algn="ctr" eaLnBrk="0" hangingPunct="0"/>
            <a:endParaRPr lang="en-US" sz="2000" b="1" dirty="0">
              <a:solidFill>
                <a:schemeClr val="bg1"/>
              </a:solidFill>
              <a:latin typeface="Georgia" pitchFamily="18" charset="0"/>
              <a:cs typeface="Times New Roman" pitchFamily="18" charset="0"/>
            </a:endParaRPr>
          </a:p>
          <a:p>
            <a:pPr algn="ctr" eaLnBrk="0" hangingPunct="0"/>
            <a:endParaRPr lang="en-US" sz="2000" b="1" dirty="0">
              <a:solidFill>
                <a:schemeClr val="bg1"/>
              </a:solidFill>
              <a:latin typeface="Georgia" pitchFamily="18" charset="0"/>
              <a:cs typeface="Times New Roman" pitchFamily="18" charset="0"/>
            </a:endParaRPr>
          </a:p>
          <a:p>
            <a:pPr algn="ctr" eaLnBrk="0" hangingPunct="0"/>
            <a:endParaRPr lang="en-US" sz="2000" b="1" dirty="0">
              <a:solidFill>
                <a:schemeClr val="bg1"/>
              </a:solidFill>
              <a:latin typeface="Georgia" pitchFamily="18" charset="0"/>
              <a:cs typeface="Times New Roman" pitchFamily="18" charset="0"/>
            </a:endParaRPr>
          </a:p>
          <a:p>
            <a:pPr algn="ctr" eaLnBrk="0" hangingPunct="0"/>
            <a:r>
              <a:rPr lang="en-US" sz="2400" dirty="0">
                <a:solidFill>
                  <a:schemeClr val="bg1"/>
                </a:solidFill>
                <a:latin typeface="Georgia" pitchFamily="18" charset="0"/>
                <a:cs typeface="Times New Roman" pitchFamily="18" charset="0"/>
              </a:rPr>
              <a:t>Christopher B. Barrett</a:t>
            </a:r>
          </a:p>
          <a:p>
            <a:pPr algn="ctr" eaLnBrk="0" hangingPunct="0"/>
            <a:r>
              <a:rPr lang="en-US" sz="2400" dirty="0">
                <a:solidFill>
                  <a:schemeClr val="bg1"/>
                </a:solidFill>
                <a:latin typeface="Georgia" pitchFamily="18" charset="0"/>
                <a:cs typeface="Times New Roman" pitchFamily="18" charset="0"/>
              </a:rPr>
              <a:t>Cornell University</a:t>
            </a:r>
          </a:p>
          <a:p>
            <a:pPr algn="ctr"/>
            <a:r>
              <a:rPr lang="en-US" sz="2400" dirty="0">
                <a:solidFill>
                  <a:schemeClr val="bg1"/>
                </a:solidFill>
                <a:latin typeface="Georgia" panose="02040502050405020303" pitchFamily="18" charset="0"/>
              </a:rPr>
              <a:t>Annual Bank Conference on Development Economics</a:t>
            </a:r>
          </a:p>
          <a:p>
            <a:pPr algn="ctr"/>
            <a:r>
              <a:rPr lang="en-US" sz="2400" dirty="0">
                <a:solidFill>
                  <a:schemeClr val="bg1"/>
                </a:solidFill>
                <a:latin typeface="Georgia" panose="02040502050405020303" pitchFamily="18" charset="0"/>
              </a:rPr>
              <a:t>Washington, DC</a:t>
            </a:r>
          </a:p>
          <a:p>
            <a:pPr algn="ctr"/>
            <a:r>
              <a:rPr lang="en-US" sz="2400" dirty="0">
                <a:solidFill>
                  <a:schemeClr val="bg1"/>
                </a:solidFill>
                <a:latin typeface="Georgia" panose="02040502050405020303" pitchFamily="18" charset="0"/>
              </a:rPr>
              <a:t>July 25, 2025</a:t>
            </a:r>
          </a:p>
          <a:p>
            <a:pPr algn="ctr" eaLnBrk="0" hangingPunct="0"/>
            <a:endParaRPr lang="en-US" sz="2000" b="1" dirty="0">
              <a:solidFill>
                <a:schemeClr val="bg1"/>
              </a:solidFill>
              <a:latin typeface="Georgia" pitchFamily="18" charset="0"/>
              <a:cs typeface="Times New Roman" pitchFamily="18" charset="0"/>
            </a:endParaRP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12192000" cy="1204518"/>
          </a:xfrm>
          <a:prstGeom prst="rect">
            <a:avLst/>
          </a:prstGeom>
          <a:noFill/>
          <a:ln w="9525">
            <a:noFill/>
            <a:miter lim="800000"/>
            <a:headEnd/>
            <a:tailEnd/>
          </a:ln>
        </p:spPr>
      </p:pic>
    </p:spTree>
  </p:cSld>
  <p:clrMapOvr>
    <a:masterClrMapping/>
  </p:clrMapOvr>
  <p:transition advClick="0" advTm="1255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3E230-0257-AB73-D6F7-48C791261BC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F162BB-218D-9E73-76A9-37A8D2EA277E}"/>
              </a:ext>
            </a:extLst>
          </p:cNvPr>
          <p:cNvSpPr>
            <a:spLocks noGrp="1"/>
          </p:cNvSpPr>
          <p:nvPr>
            <p:ph idx="4294967295"/>
          </p:nvPr>
        </p:nvSpPr>
        <p:spPr>
          <a:xfrm>
            <a:off x="500184" y="1333513"/>
            <a:ext cx="11430371" cy="2201957"/>
          </a:xfrm>
        </p:spPr>
        <p:txBody>
          <a:bodyPr>
            <a:noAutofit/>
          </a:bodyPr>
          <a:lstStyle/>
          <a:p>
            <a:pPr marL="0" indent="0">
              <a:buNone/>
            </a:pPr>
            <a:r>
              <a:rPr lang="en-US" b="1" dirty="0">
                <a:solidFill>
                  <a:schemeClr val="bg1"/>
                </a:solidFill>
                <a:latin typeface="Georgia" panose="02040502050405020303" pitchFamily="18" charset="0"/>
              </a:rPr>
              <a:t>Public procurement as a tool for shifting processes</a:t>
            </a:r>
          </a:p>
          <a:p>
            <a:pPr marL="0" indent="0">
              <a:buNone/>
            </a:pPr>
            <a:endParaRPr lang="en-US" b="1" dirty="0">
              <a:solidFill>
                <a:schemeClr val="bg1"/>
              </a:solidFill>
              <a:latin typeface="Georgia" panose="02040502050405020303" pitchFamily="18" charset="0"/>
            </a:endParaRPr>
          </a:p>
          <a:p>
            <a:pPr marL="0" indent="0">
              <a:buNone/>
            </a:pPr>
            <a:r>
              <a:rPr lang="en-US" dirty="0">
                <a:solidFill>
                  <a:schemeClr val="bg1"/>
                </a:solidFill>
                <a:latin typeface="Georgia" panose="02040502050405020303" pitchFamily="18" charset="0"/>
              </a:rPr>
              <a:t>Governments and multilaterals (e.g., WFP) are major buyers, for schools, prisons, hospitals, feeding programs, etc. Public procurement that uses “true cost of food” principles can create big incentives for firms to use production/processing methods that improve food quality. Heavily under-used; most procurement uses ‘lowest qualified bidder’ rules.</a:t>
            </a:r>
          </a:p>
          <a:p>
            <a:pPr marL="0" indent="0">
              <a:buNone/>
            </a:pPr>
            <a:endParaRPr lang="en-US" dirty="0">
              <a:solidFill>
                <a:schemeClr val="bg1"/>
              </a:solidFill>
              <a:latin typeface="Georgia" panose="02040502050405020303" pitchFamily="18" charset="0"/>
            </a:endParaRPr>
          </a:p>
          <a:p>
            <a:pPr marL="0" indent="0">
              <a:buNone/>
            </a:pPr>
            <a:r>
              <a:rPr lang="en-US" dirty="0">
                <a:solidFill>
                  <a:schemeClr val="bg1"/>
                </a:solidFill>
                <a:latin typeface="Georgia" panose="02040502050405020303" pitchFamily="18" charset="0"/>
              </a:rPr>
              <a:t>But it is easier to make progress on economic multipliers, environmental spillovers than on health impacts. </a:t>
            </a:r>
          </a:p>
          <a:p>
            <a:pPr marL="0" indent="0">
              <a:buNone/>
            </a:pPr>
            <a:endParaRPr lang="en-US" dirty="0">
              <a:latin typeface="Georgia" panose="02040502050405020303" pitchFamily="18" charset="0"/>
            </a:endParaRPr>
          </a:p>
        </p:txBody>
      </p:sp>
      <p:pic>
        <p:nvPicPr>
          <p:cNvPr id="8" name="Picture 5" descr="cu_logo_sml_150_ppt">
            <a:extLst>
              <a:ext uri="{FF2B5EF4-FFF2-40B4-BE49-F238E27FC236}">
                <a16:creationId xmlns:a16="http://schemas.microsoft.com/office/drawing/2014/main" id="{09DCFE8B-68BA-F29B-6022-2F939736E642}"/>
              </a:ext>
            </a:extLst>
          </p:cNvPr>
          <p:cNvPicPr>
            <a:picLocks noChangeAspect="1" noChangeArrowheads="1"/>
          </p:cNvPicPr>
          <p:nvPr/>
        </p:nvPicPr>
        <p:blipFill>
          <a:blip r:embed="rId2" cstate="print"/>
          <a:srcRect/>
          <a:stretch>
            <a:fillRect/>
          </a:stretch>
        </p:blipFill>
        <p:spPr bwMode="auto">
          <a:xfrm>
            <a:off x="0" y="0"/>
            <a:ext cx="12192000" cy="1204518"/>
          </a:xfrm>
          <a:prstGeom prst="rect">
            <a:avLst/>
          </a:prstGeom>
          <a:noFill/>
          <a:ln w="9525">
            <a:noFill/>
            <a:miter lim="800000"/>
            <a:headEnd/>
            <a:tailEnd/>
          </a:ln>
        </p:spPr>
      </p:pic>
      <p:sp>
        <p:nvSpPr>
          <p:cNvPr id="3" name="Title 5">
            <a:extLst>
              <a:ext uri="{FF2B5EF4-FFF2-40B4-BE49-F238E27FC236}">
                <a16:creationId xmlns:a16="http://schemas.microsoft.com/office/drawing/2014/main" id="{987314FD-2819-CCFA-0C10-809903642691}"/>
              </a:ext>
            </a:extLst>
          </p:cNvPr>
          <p:cNvSpPr txBox="1">
            <a:spLocks/>
          </p:cNvSpPr>
          <p:nvPr/>
        </p:nvSpPr>
        <p:spPr bwMode="auto">
          <a:xfrm>
            <a:off x="4853354" y="106959"/>
            <a:ext cx="7077201" cy="990600"/>
          </a:xfrm>
          <a:prstGeom prst="rect">
            <a:avLst/>
          </a:prstGeom>
          <a:noFill/>
          <a:ln w="9525">
            <a:noFill/>
            <a:miter lim="800000"/>
            <a:headEnd/>
            <a:tailEnd/>
          </a:ln>
        </p:spPr>
        <p:txBody>
          <a:bodyPr anchor="ctr"/>
          <a:lstStyle/>
          <a:p>
            <a:pPr algn="r" eaLnBrk="0" hangingPunct="0">
              <a:defRPr/>
            </a:pPr>
            <a:r>
              <a:rPr lang="en-US" sz="3000" b="1" kern="0" dirty="0">
                <a:latin typeface="Georgia" pitchFamily="18" charset="0"/>
                <a:ea typeface="+mj-ea"/>
                <a:cs typeface="+mj-cs"/>
              </a:rPr>
              <a:t>Public contracting channel</a:t>
            </a:r>
          </a:p>
        </p:txBody>
      </p:sp>
      <p:sp>
        <p:nvSpPr>
          <p:cNvPr id="6" name="Rectangle 2">
            <a:extLst>
              <a:ext uri="{FF2B5EF4-FFF2-40B4-BE49-F238E27FC236}">
                <a16:creationId xmlns:a16="http://schemas.microsoft.com/office/drawing/2014/main" id="{45E613C9-3758-5CEA-19C8-716C7818D78A}"/>
              </a:ext>
            </a:extLst>
          </p:cNvPr>
          <p:cNvSpPr>
            <a:spLocks noChangeArrowheads="1"/>
          </p:cNvSpPr>
          <p:nvPr/>
        </p:nvSpPr>
        <p:spPr bwMode="auto">
          <a:xfrm>
            <a:off x="1191847" y="98864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0131459"/>
      </p:ext>
    </p:extLst>
  </p:cSld>
  <p:clrMapOvr>
    <a:masterClrMapping/>
  </p:clrMapOvr>
  <mc:AlternateContent xmlns:mc="http://schemas.openxmlformats.org/markup-compatibility/2006" xmlns:p14="http://schemas.microsoft.com/office/powerpoint/2010/main">
    <mc:Choice Requires="p14">
      <p:transition spd="slow" p14:dur="2000" advTm="46"/>
    </mc:Choice>
    <mc:Fallback xmlns="">
      <p:transition spd="slow" advTm="4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6E882-AE49-242D-3850-8A5E721C0EA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CBDA4D-1920-6580-DEAC-5D7B7A65EEC4}"/>
              </a:ext>
            </a:extLst>
          </p:cNvPr>
          <p:cNvSpPr>
            <a:spLocks noGrp="1"/>
          </p:cNvSpPr>
          <p:nvPr>
            <p:ph idx="4294967295"/>
          </p:nvPr>
        </p:nvSpPr>
        <p:spPr>
          <a:xfrm>
            <a:off x="500185" y="1333513"/>
            <a:ext cx="6990861" cy="2201957"/>
          </a:xfrm>
        </p:spPr>
        <p:txBody>
          <a:bodyPr>
            <a:noAutofit/>
          </a:bodyPr>
          <a:lstStyle/>
          <a:p>
            <a:pPr marL="0" indent="0">
              <a:buNone/>
            </a:pPr>
            <a:r>
              <a:rPr lang="en-US" b="1" dirty="0">
                <a:solidFill>
                  <a:schemeClr val="bg1"/>
                </a:solidFill>
                <a:latin typeface="Georgia" panose="02040502050405020303" pitchFamily="18" charset="0"/>
              </a:rPr>
              <a:t>Risk management</a:t>
            </a:r>
            <a:endParaRPr lang="en-US" dirty="0">
              <a:solidFill>
                <a:schemeClr val="bg1"/>
              </a:solidFill>
              <a:latin typeface="Georgia" panose="02040502050405020303" pitchFamily="18" charset="0"/>
            </a:endParaRPr>
          </a:p>
          <a:p>
            <a:pPr marL="0" indent="0">
              <a:buNone/>
            </a:pPr>
            <a:r>
              <a:rPr lang="en-US" dirty="0">
                <a:solidFill>
                  <a:schemeClr val="bg1"/>
                </a:solidFill>
                <a:latin typeface="Georgia" panose="02040502050405020303" pitchFamily="18" charset="0"/>
              </a:rPr>
              <a:t>Risk management requires smoothing shocks through intertemporal (credit/savings) or state-based (insurance) transfers.</a:t>
            </a:r>
          </a:p>
          <a:p>
            <a:pPr marL="0" indent="0">
              <a:buNone/>
            </a:pPr>
            <a:r>
              <a:rPr lang="en-US" dirty="0">
                <a:solidFill>
                  <a:schemeClr val="bg1"/>
                </a:solidFill>
                <a:latin typeface="Georgia" panose="02040502050405020303" pitchFamily="18" charset="0"/>
              </a:rPr>
              <a:t>Commodity markets often develop sooner than – and can partly substitute for – financial markets. Better spatiotemporal arbitrage improves risk management options.</a:t>
            </a:r>
          </a:p>
          <a:p>
            <a:pPr marL="0" indent="0">
              <a:buNone/>
            </a:pPr>
            <a:r>
              <a:rPr lang="en-US" dirty="0">
                <a:solidFill>
                  <a:schemeClr val="bg1"/>
                </a:solidFill>
                <a:latin typeface="Georgia" panose="02040502050405020303" pitchFamily="18" charset="0"/>
              </a:rPr>
              <a:t>Trade enhances </a:t>
            </a:r>
            <a:r>
              <a:rPr lang="en-US" dirty="0" err="1">
                <a:solidFill>
                  <a:schemeClr val="bg1"/>
                </a:solidFill>
                <a:latin typeface="Georgia" panose="02040502050405020303" pitchFamily="18" charset="0"/>
              </a:rPr>
              <a:t>panseasonal</a:t>
            </a:r>
            <a:r>
              <a:rPr lang="en-US" dirty="0">
                <a:solidFill>
                  <a:schemeClr val="bg1"/>
                </a:solidFill>
                <a:latin typeface="Georgia" panose="02040502050405020303" pitchFamily="18" charset="0"/>
              </a:rPr>
              <a:t> access to perishables and management of weather shocks. </a:t>
            </a:r>
          </a:p>
          <a:p>
            <a:pPr marL="0" indent="0">
              <a:buNone/>
            </a:pPr>
            <a:r>
              <a:rPr lang="en-US" dirty="0">
                <a:solidFill>
                  <a:schemeClr val="bg1"/>
                </a:solidFill>
                <a:latin typeface="Georgia" panose="02040502050405020303" pitchFamily="18" charset="0"/>
              </a:rPr>
              <a:t>Market </a:t>
            </a:r>
            <a:r>
              <a:rPr lang="en-US" dirty="0" err="1">
                <a:solidFill>
                  <a:schemeClr val="bg1"/>
                </a:solidFill>
                <a:latin typeface="Georgia" panose="02040502050405020303" pitchFamily="18" charset="0"/>
              </a:rPr>
              <a:t>dev’t</a:t>
            </a:r>
            <a:r>
              <a:rPr lang="en-US" dirty="0">
                <a:solidFill>
                  <a:schemeClr val="bg1"/>
                </a:solidFill>
                <a:latin typeface="Georgia" panose="02040502050405020303" pitchFamily="18" charset="0"/>
              </a:rPr>
              <a:t> facilitates nutritionally important consumption smoothing </a:t>
            </a:r>
            <a:r>
              <a:rPr lang="en-US" sz="1600" dirty="0">
                <a:solidFill>
                  <a:schemeClr val="bg1"/>
                </a:solidFill>
                <a:latin typeface="Georgia" panose="02040502050405020303" pitchFamily="18" charset="0"/>
              </a:rPr>
              <a:t>(Negi &amp; Barrett  2025 wp) </a:t>
            </a:r>
            <a:r>
              <a:rPr lang="en-US" dirty="0">
                <a:solidFill>
                  <a:schemeClr val="bg1"/>
                </a:solidFill>
                <a:latin typeface="Georgia" panose="02040502050405020303" pitchFamily="18" charset="0"/>
              </a:rPr>
              <a:t>and reduces urban bias in food price risk </a:t>
            </a:r>
            <a:r>
              <a:rPr lang="en-US" sz="1600" dirty="0">
                <a:solidFill>
                  <a:schemeClr val="bg1"/>
                </a:solidFill>
                <a:latin typeface="Georgia" panose="02040502050405020303" pitchFamily="18" charset="0"/>
              </a:rPr>
              <a:t>(Barrett JDS 1996)</a:t>
            </a:r>
            <a:r>
              <a:rPr lang="en-US" dirty="0">
                <a:solidFill>
                  <a:schemeClr val="bg1"/>
                </a:solidFill>
                <a:latin typeface="Georgia" panose="02040502050405020303" pitchFamily="18" charset="0"/>
              </a:rPr>
              <a:t>.</a:t>
            </a:r>
          </a:p>
          <a:p>
            <a:pPr marL="0" indent="0">
              <a:buNone/>
            </a:pPr>
            <a:endParaRPr lang="en-US" dirty="0">
              <a:latin typeface="Georgia" panose="02040502050405020303" pitchFamily="18" charset="0"/>
            </a:endParaRPr>
          </a:p>
        </p:txBody>
      </p:sp>
      <p:pic>
        <p:nvPicPr>
          <p:cNvPr id="8" name="Picture 5" descr="cu_logo_sml_150_ppt">
            <a:extLst>
              <a:ext uri="{FF2B5EF4-FFF2-40B4-BE49-F238E27FC236}">
                <a16:creationId xmlns:a16="http://schemas.microsoft.com/office/drawing/2014/main" id="{FCD3F357-DFF0-E83F-9A1E-EA820A23CBD2}"/>
              </a:ext>
            </a:extLst>
          </p:cNvPr>
          <p:cNvPicPr>
            <a:picLocks noChangeAspect="1" noChangeArrowheads="1"/>
          </p:cNvPicPr>
          <p:nvPr/>
        </p:nvPicPr>
        <p:blipFill>
          <a:blip r:embed="rId2" cstate="print"/>
          <a:srcRect/>
          <a:stretch>
            <a:fillRect/>
          </a:stretch>
        </p:blipFill>
        <p:spPr bwMode="auto">
          <a:xfrm>
            <a:off x="0" y="0"/>
            <a:ext cx="12192000" cy="1204518"/>
          </a:xfrm>
          <a:prstGeom prst="rect">
            <a:avLst/>
          </a:prstGeom>
          <a:noFill/>
          <a:ln w="9525">
            <a:noFill/>
            <a:miter lim="800000"/>
            <a:headEnd/>
            <a:tailEnd/>
          </a:ln>
        </p:spPr>
      </p:pic>
      <p:sp>
        <p:nvSpPr>
          <p:cNvPr id="3" name="Title 5">
            <a:extLst>
              <a:ext uri="{FF2B5EF4-FFF2-40B4-BE49-F238E27FC236}">
                <a16:creationId xmlns:a16="http://schemas.microsoft.com/office/drawing/2014/main" id="{1B6B233E-249F-094A-88F6-F07B609082DB}"/>
              </a:ext>
            </a:extLst>
          </p:cNvPr>
          <p:cNvSpPr txBox="1">
            <a:spLocks/>
          </p:cNvSpPr>
          <p:nvPr/>
        </p:nvSpPr>
        <p:spPr bwMode="auto">
          <a:xfrm>
            <a:off x="4853354" y="106959"/>
            <a:ext cx="7077201" cy="990600"/>
          </a:xfrm>
          <a:prstGeom prst="rect">
            <a:avLst/>
          </a:prstGeom>
          <a:noFill/>
          <a:ln w="9525">
            <a:noFill/>
            <a:miter lim="800000"/>
            <a:headEnd/>
            <a:tailEnd/>
          </a:ln>
        </p:spPr>
        <p:txBody>
          <a:bodyPr anchor="ctr"/>
          <a:lstStyle/>
          <a:p>
            <a:pPr algn="r" eaLnBrk="0" hangingPunct="0">
              <a:defRPr/>
            </a:pPr>
            <a:r>
              <a:rPr lang="en-US" sz="3000" b="1" kern="0" dirty="0">
                <a:latin typeface="Georgia" pitchFamily="18" charset="0"/>
                <a:ea typeface="+mj-ea"/>
                <a:cs typeface="+mj-cs"/>
              </a:rPr>
              <a:t>Risk transfer channel</a:t>
            </a:r>
          </a:p>
        </p:txBody>
      </p:sp>
      <p:sp>
        <p:nvSpPr>
          <p:cNvPr id="6" name="Rectangle 2">
            <a:extLst>
              <a:ext uri="{FF2B5EF4-FFF2-40B4-BE49-F238E27FC236}">
                <a16:creationId xmlns:a16="http://schemas.microsoft.com/office/drawing/2014/main" id="{D3CB958D-B45D-4EFC-0193-392C39E059F0}"/>
              </a:ext>
            </a:extLst>
          </p:cNvPr>
          <p:cNvSpPr>
            <a:spLocks noChangeArrowheads="1"/>
          </p:cNvSpPr>
          <p:nvPr/>
        </p:nvSpPr>
        <p:spPr bwMode="auto">
          <a:xfrm>
            <a:off x="1191847" y="98864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3" name="Group 12">
            <a:extLst>
              <a:ext uri="{FF2B5EF4-FFF2-40B4-BE49-F238E27FC236}">
                <a16:creationId xmlns:a16="http://schemas.microsoft.com/office/drawing/2014/main" id="{F84E74E6-01D7-2363-9D7F-27D3E6F9B7DC}"/>
              </a:ext>
            </a:extLst>
          </p:cNvPr>
          <p:cNvGrpSpPr/>
          <p:nvPr/>
        </p:nvGrpSpPr>
        <p:grpSpPr>
          <a:xfrm>
            <a:off x="7608250" y="3629608"/>
            <a:ext cx="4583750" cy="3020226"/>
            <a:chOff x="3895920" y="2350020"/>
            <a:chExt cx="5578292" cy="4032735"/>
          </a:xfrm>
        </p:grpSpPr>
        <p:pic>
          <p:nvPicPr>
            <p:cNvPr id="1025" name="Picture 1" descr="A graph of a graph showing the amount of sales in the market&#10;&#10;Description automatically generated with medium confidence">
              <a:extLst>
                <a:ext uri="{FF2B5EF4-FFF2-40B4-BE49-F238E27FC236}">
                  <a16:creationId xmlns:a16="http://schemas.microsoft.com/office/drawing/2014/main" id="{E3459D26-4BC4-A27C-01B6-F5428737F4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5183" y="2350020"/>
              <a:ext cx="4977445" cy="361301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8581200-3F18-11D0-146F-866411A6F05E}"/>
                </a:ext>
              </a:extLst>
            </p:cNvPr>
            <p:cNvSpPr txBox="1"/>
            <p:nvPr/>
          </p:nvSpPr>
          <p:spPr>
            <a:xfrm>
              <a:off x="3895920" y="5790930"/>
              <a:ext cx="5578292" cy="591825"/>
            </a:xfrm>
            <a:prstGeom prst="rect">
              <a:avLst/>
            </a:prstGeom>
            <a:noFill/>
          </p:spPr>
          <p:txBody>
            <a:bodyPr wrap="square">
              <a:spAutoFit/>
            </a:bodyPr>
            <a:lstStyle/>
            <a:p>
              <a:r>
                <a:rPr lang="en-US" sz="1400" b="1" dirty="0">
                  <a:solidFill>
                    <a:schemeClr val="bg1"/>
                  </a:solidFill>
                  <a:effectLst/>
                  <a:latin typeface="Times New Roman" panose="02020603050405020304" pitchFamily="18" charset="0"/>
                  <a:ea typeface="Times New Roman" panose="02020603050405020304" pitchFamily="18" charset="0"/>
                </a:rPr>
                <a:t>Seasonality in staple cereal production, sale, consumption</a:t>
              </a:r>
              <a:endParaRPr lang="en-US" sz="1400" b="1" dirty="0">
                <a:solidFill>
                  <a:schemeClr val="bg1"/>
                </a:solidFill>
                <a:latin typeface="Times New Roman" panose="02020603050405020304" pitchFamily="18" charset="0"/>
                <a:ea typeface="Times New Roman" panose="02020603050405020304" pitchFamily="18" charset="0"/>
              </a:endParaRPr>
            </a:p>
            <a:p>
              <a:r>
                <a:rPr lang="en-US" sz="1400" b="1" dirty="0">
                  <a:solidFill>
                    <a:schemeClr val="bg1"/>
                  </a:solidFill>
                  <a:effectLst/>
                  <a:latin typeface="Times New Roman" panose="02020603050405020304" pitchFamily="18" charset="0"/>
                  <a:ea typeface="Times New Roman" panose="02020603050405020304" pitchFamily="18" charset="0"/>
                </a:rPr>
                <a:t>(India, ICRISAT VDSA villages )</a:t>
              </a:r>
              <a:endParaRPr lang="en-US" sz="1400" dirty="0">
                <a:solidFill>
                  <a:schemeClr val="bg1"/>
                </a:solidFill>
              </a:endParaRPr>
            </a:p>
          </p:txBody>
        </p:sp>
      </p:grpSp>
      <p:pic>
        <p:nvPicPr>
          <p:cNvPr id="5" name="Picture 4" descr="A group of people in a grocery store&#10;&#10;AI-generated content may be incorrect.">
            <a:extLst>
              <a:ext uri="{FF2B5EF4-FFF2-40B4-BE49-F238E27FC236}">
                <a16:creationId xmlns:a16="http://schemas.microsoft.com/office/drawing/2014/main" id="{BBD8B827-F32F-58F9-B03A-7AFDF0BA6D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7536" y="1497540"/>
            <a:ext cx="3804279" cy="2132068"/>
          </a:xfrm>
          <a:prstGeom prst="rect">
            <a:avLst/>
          </a:prstGeom>
        </p:spPr>
      </p:pic>
    </p:spTree>
    <p:extLst>
      <p:ext uri="{BB962C8B-B14F-4D97-AF65-F5344CB8AC3E}">
        <p14:creationId xmlns:p14="http://schemas.microsoft.com/office/powerpoint/2010/main" val="3545561969"/>
      </p:ext>
    </p:extLst>
  </p:cSld>
  <p:clrMapOvr>
    <a:masterClrMapping/>
  </p:clrMapOvr>
  <mc:AlternateContent xmlns:mc="http://schemas.openxmlformats.org/markup-compatibility/2006" xmlns:p14="http://schemas.microsoft.com/office/powerpoint/2010/main">
    <mc:Choice Requires="p14">
      <p:transition spd="slow" p14:dur="2000" advTm="46"/>
    </mc:Choice>
    <mc:Fallback xmlns="">
      <p:transition spd="slow" advTm="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98640-9E5A-530E-EA46-F3A4667FB74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C88641-AD0B-6312-FDEE-D75651372468}"/>
              </a:ext>
            </a:extLst>
          </p:cNvPr>
          <p:cNvSpPr>
            <a:spLocks noGrp="1"/>
          </p:cNvSpPr>
          <p:nvPr>
            <p:ph idx="4294967295"/>
          </p:nvPr>
        </p:nvSpPr>
        <p:spPr>
          <a:xfrm>
            <a:off x="500185" y="1333513"/>
            <a:ext cx="11058769" cy="2201957"/>
          </a:xfrm>
        </p:spPr>
        <p:txBody>
          <a:bodyPr>
            <a:noAutofit/>
          </a:bodyPr>
          <a:lstStyle/>
          <a:p>
            <a:pPr marL="0" indent="0" eaLnBrk="0" hangingPunct="0">
              <a:buNone/>
            </a:pPr>
            <a:r>
              <a:rPr lang="en-US" sz="2800" b="1" dirty="0">
                <a:solidFill>
                  <a:schemeClr val="bg1"/>
                </a:solidFill>
                <a:latin typeface="Georgia" pitchFamily="18" charset="0"/>
                <a:cs typeface="Times New Roman" pitchFamily="18" charset="0"/>
              </a:rPr>
              <a:t>Markets development affects LMIC nutritional transitions</a:t>
            </a:r>
          </a:p>
          <a:p>
            <a:pPr marL="0" indent="0" eaLnBrk="0" hangingPunct="0">
              <a:buNone/>
            </a:pPr>
            <a:endParaRPr lang="en-US" b="1" dirty="0">
              <a:solidFill>
                <a:schemeClr val="bg1"/>
              </a:solidFill>
              <a:latin typeface="Georgia" pitchFamily="18" charset="0"/>
              <a:cs typeface="Times New Roman" pitchFamily="18" charset="0"/>
            </a:endParaRPr>
          </a:p>
          <a:p>
            <a:pPr eaLnBrk="0" hangingPunct="0">
              <a:buFontTx/>
              <a:buChar char="-"/>
            </a:pPr>
            <a:r>
              <a:rPr lang="en-US" dirty="0">
                <a:solidFill>
                  <a:schemeClr val="bg1"/>
                </a:solidFill>
                <a:latin typeface="Georgia" pitchFamily="18" charset="0"/>
                <a:cs typeface="Times New Roman" pitchFamily="18" charset="0"/>
              </a:rPr>
              <a:t>Happens via multiple income, price, product composition/quality and risk transfer channels</a:t>
            </a:r>
          </a:p>
          <a:p>
            <a:pPr eaLnBrk="0" hangingPunct="0">
              <a:buFontTx/>
              <a:buChar char="-"/>
            </a:pPr>
            <a:endParaRPr lang="en-US" dirty="0">
              <a:solidFill>
                <a:schemeClr val="bg1"/>
              </a:solidFill>
              <a:latin typeface="Georgia" pitchFamily="18" charset="0"/>
              <a:cs typeface="Times New Roman" pitchFamily="18" charset="0"/>
            </a:endParaRPr>
          </a:p>
          <a:p>
            <a:pPr eaLnBrk="0" hangingPunct="0">
              <a:buFontTx/>
              <a:buChar char="-"/>
            </a:pPr>
            <a:r>
              <a:rPr lang="en-US" dirty="0">
                <a:solidFill>
                  <a:schemeClr val="bg1"/>
                </a:solidFill>
                <a:latin typeface="Georgia" pitchFamily="18" charset="0"/>
                <a:cs typeface="Times New Roman" pitchFamily="18" charset="0"/>
              </a:rPr>
              <a:t>Lots of scope for policy-relevant research as too little attention is paid to post-farmgate market actors, their incentives, and how they influence consumer dietary choices. </a:t>
            </a:r>
          </a:p>
          <a:p>
            <a:pPr marL="0" indent="0">
              <a:buNone/>
            </a:pPr>
            <a:endParaRPr lang="en-US" dirty="0">
              <a:latin typeface="Georgia" panose="02040502050405020303" pitchFamily="18" charset="0"/>
            </a:endParaRPr>
          </a:p>
        </p:txBody>
      </p:sp>
      <p:pic>
        <p:nvPicPr>
          <p:cNvPr id="8" name="Picture 5" descr="cu_logo_sml_150_ppt">
            <a:extLst>
              <a:ext uri="{FF2B5EF4-FFF2-40B4-BE49-F238E27FC236}">
                <a16:creationId xmlns:a16="http://schemas.microsoft.com/office/drawing/2014/main" id="{CF732DB5-2C3E-BD7C-DC4E-23186C91439E}"/>
              </a:ext>
            </a:extLst>
          </p:cNvPr>
          <p:cNvPicPr>
            <a:picLocks noChangeAspect="1" noChangeArrowheads="1"/>
          </p:cNvPicPr>
          <p:nvPr/>
        </p:nvPicPr>
        <p:blipFill>
          <a:blip r:embed="rId2" cstate="print"/>
          <a:srcRect/>
          <a:stretch>
            <a:fillRect/>
          </a:stretch>
        </p:blipFill>
        <p:spPr bwMode="auto">
          <a:xfrm>
            <a:off x="0" y="0"/>
            <a:ext cx="12192000" cy="1204518"/>
          </a:xfrm>
          <a:prstGeom prst="rect">
            <a:avLst/>
          </a:prstGeom>
          <a:noFill/>
          <a:ln w="9525">
            <a:noFill/>
            <a:miter lim="800000"/>
            <a:headEnd/>
            <a:tailEnd/>
          </a:ln>
        </p:spPr>
      </p:pic>
      <p:sp>
        <p:nvSpPr>
          <p:cNvPr id="3" name="Title 5">
            <a:extLst>
              <a:ext uri="{FF2B5EF4-FFF2-40B4-BE49-F238E27FC236}">
                <a16:creationId xmlns:a16="http://schemas.microsoft.com/office/drawing/2014/main" id="{77E5361C-4142-41D9-2D58-1922D2F0959A}"/>
              </a:ext>
            </a:extLst>
          </p:cNvPr>
          <p:cNvSpPr txBox="1">
            <a:spLocks/>
          </p:cNvSpPr>
          <p:nvPr/>
        </p:nvSpPr>
        <p:spPr bwMode="auto">
          <a:xfrm>
            <a:off x="4853354" y="106959"/>
            <a:ext cx="7077201" cy="990600"/>
          </a:xfrm>
          <a:prstGeom prst="rect">
            <a:avLst/>
          </a:prstGeom>
          <a:noFill/>
          <a:ln w="9525">
            <a:noFill/>
            <a:miter lim="800000"/>
            <a:headEnd/>
            <a:tailEnd/>
          </a:ln>
        </p:spPr>
        <p:txBody>
          <a:bodyPr anchor="ctr"/>
          <a:lstStyle/>
          <a:p>
            <a:pPr algn="r" eaLnBrk="0" hangingPunct="0">
              <a:defRPr/>
            </a:pPr>
            <a:r>
              <a:rPr lang="en-US" sz="3000" b="1" kern="0" dirty="0">
                <a:latin typeface="Georgia" pitchFamily="18" charset="0"/>
                <a:ea typeface="+mj-ea"/>
                <a:cs typeface="+mj-cs"/>
              </a:rPr>
              <a:t>Summary</a:t>
            </a:r>
          </a:p>
        </p:txBody>
      </p:sp>
      <p:sp>
        <p:nvSpPr>
          <p:cNvPr id="6" name="Rectangle 2">
            <a:extLst>
              <a:ext uri="{FF2B5EF4-FFF2-40B4-BE49-F238E27FC236}">
                <a16:creationId xmlns:a16="http://schemas.microsoft.com/office/drawing/2014/main" id="{0299204E-E5AC-0B1D-724D-6E638842E3FA}"/>
              </a:ext>
            </a:extLst>
          </p:cNvPr>
          <p:cNvSpPr>
            <a:spLocks noChangeArrowheads="1"/>
          </p:cNvSpPr>
          <p:nvPr/>
        </p:nvSpPr>
        <p:spPr bwMode="auto">
          <a:xfrm>
            <a:off x="1191847" y="98864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74548829"/>
      </p:ext>
    </p:extLst>
  </p:cSld>
  <p:clrMapOvr>
    <a:masterClrMapping/>
  </p:clrMapOvr>
  <mc:AlternateContent xmlns:mc="http://schemas.openxmlformats.org/markup-compatibility/2006">
    <mc:Choice xmlns:p14="http://schemas.microsoft.com/office/powerpoint/2010/main" Requires="p14">
      <p:transition spd="slow" p14:dur="2000" advTm="46"/>
    </mc:Choice>
    <mc:Fallback>
      <p:transition spd="slow" advTm="4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53227-740A-4131-BDE5-5E372E0A0D18}"/>
              </a:ext>
            </a:extLst>
          </p:cNvPr>
          <p:cNvSpPr>
            <a:spLocks noGrp="1"/>
          </p:cNvSpPr>
          <p:nvPr>
            <p:ph idx="4294967295"/>
          </p:nvPr>
        </p:nvSpPr>
        <p:spPr>
          <a:xfrm>
            <a:off x="631277" y="2512635"/>
            <a:ext cx="10929445" cy="3086100"/>
          </a:xfrm>
        </p:spPr>
        <p:txBody>
          <a:bodyPr>
            <a:noAutofit/>
          </a:bodyPr>
          <a:lstStyle/>
          <a:p>
            <a:pPr marL="0" marR="0" indent="0">
              <a:lnSpc>
                <a:spcPct val="100000"/>
              </a:lnSpc>
              <a:spcBef>
                <a:spcPts val="0"/>
              </a:spcBef>
              <a:spcAft>
                <a:spcPts val="0"/>
              </a:spcAft>
              <a:buNone/>
            </a:pPr>
            <a:endParaRPr lang="en-US" b="1" dirty="0">
              <a:solidFill>
                <a:srgbClr val="000000"/>
              </a:solidFill>
              <a:latin typeface="Georgia" panose="02040502050405020303" pitchFamily="18" charset="0"/>
              <a:ea typeface="Calibri" panose="020F0502020204030204" pitchFamily="34" charset="0"/>
            </a:endParaRPr>
          </a:p>
          <a:p>
            <a:pPr marL="0" marR="0" indent="0" algn="ctr">
              <a:lnSpc>
                <a:spcPct val="100000"/>
              </a:lnSpc>
              <a:spcBef>
                <a:spcPts val="0"/>
              </a:spcBef>
              <a:spcAft>
                <a:spcPts val="0"/>
              </a:spcAft>
              <a:buNone/>
            </a:pPr>
            <a:r>
              <a:rPr lang="en-US" b="1" dirty="0">
                <a:solidFill>
                  <a:srgbClr val="000000"/>
                </a:solidFill>
                <a:effectLst/>
                <a:latin typeface="Georgia" panose="02040502050405020303" pitchFamily="18" charset="0"/>
                <a:ea typeface="Calibri" panose="020F0502020204030204" pitchFamily="34" charset="0"/>
              </a:rPr>
              <a:t>Thank you for your time and interest!</a:t>
            </a:r>
          </a:p>
          <a:p>
            <a:pPr marL="0" marR="0" indent="0" algn="ctr">
              <a:lnSpc>
                <a:spcPct val="100000"/>
              </a:lnSpc>
              <a:spcBef>
                <a:spcPts val="0"/>
              </a:spcBef>
              <a:spcAft>
                <a:spcPts val="0"/>
              </a:spcAft>
              <a:buNone/>
            </a:pPr>
            <a:endParaRPr lang="en-US" b="1" dirty="0">
              <a:solidFill>
                <a:srgbClr val="000000"/>
              </a:solidFill>
              <a:latin typeface="Georgia" panose="02040502050405020303" pitchFamily="18" charset="0"/>
              <a:ea typeface="Calibri" panose="020F0502020204030204" pitchFamily="34" charset="0"/>
            </a:endParaRPr>
          </a:p>
          <a:p>
            <a:pPr marL="0" marR="0" indent="0" algn="ctr">
              <a:lnSpc>
                <a:spcPct val="100000"/>
              </a:lnSpc>
              <a:spcBef>
                <a:spcPts val="0"/>
              </a:spcBef>
              <a:spcAft>
                <a:spcPts val="0"/>
              </a:spcAft>
              <a:buNone/>
            </a:pPr>
            <a:r>
              <a:rPr lang="en-US" b="1" dirty="0">
                <a:solidFill>
                  <a:srgbClr val="000000"/>
                </a:solidFill>
                <a:effectLst/>
                <a:latin typeface="Georgia" panose="02040502050405020303" pitchFamily="18" charset="0"/>
                <a:ea typeface="Calibri" panose="020F0502020204030204" pitchFamily="34" charset="0"/>
              </a:rPr>
              <a:t>Follow-up questions/comments? </a:t>
            </a:r>
          </a:p>
          <a:p>
            <a:pPr marL="0" marR="0" indent="0" algn="ctr">
              <a:lnSpc>
                <a:spcPct val="100000"/>
              </a:lnSpc>
              <a:spcBef>
                <a:spcPts val="0"/>
              </a:spcBef>
              <a:spcAft>
                <a:spcPts val="0"/>
              </a:spcAft>
              <a:buNone/>
            </a:pPr>
            <a:r>
              <a:rPr lang="en-US" b="1">
                <a:solidFill>
                  <a:srgbClr val="000000"/>
                </a:solidFill>
                <a:effectLst/>
                <a:latin typeface="Georgia" panose="02040502050405020303" pitchFamily="18" charset="0"/>
                <a:ea typeface="Calibri" panose="020F0502020204030204" pitchFamily="34" charset="0"/>
              </a:rPr>
              <a:t>Email me : </a:t>
            </a:r>
            <a:r>
              <a:rPr lang="en-US" b="1" dirty="0">
                <a:solidFill>
                  <a:srgbClr val="000000"/>
                </a:solidFill>
                <a:latin typeface="Georgia" panose="02040502050405020303" pitchFamily="18" charset="0"/>
                <a:ea typeface="Calibri" panose="020F0502020204030204" pitchFamily="34" charset="0"/>
                <a:hlinkClick r:id="rId2"/>
              </a:rPr>
              <a:t>cbb2@cornell.edu</a:t>
            </a:r>
            <a:r>
              <a:rPr lang="en-US" b="1" dirty="0">
                <a:solidFill>
                  <a:srgbClr val="000000"/>
                </a:solidFill>
                <a:latin typeface="Georgia" panose="02040502050405020303" pitchFamily="18" charset="0"/>
                <a:ea typeface="Calibri" panose="020F0502020204030204" pitchFamily="34" charset="0"/>
              </a:rPr>
              <a:t> </a:t>
            </a:r>
            <a:endParaRPr lang="en-US" b="1" dirty="0">
              <a:solidFill>
                <a:srgbClr val="000000"/>
              </a:solidFill>
              <a:effectLst/>
              <a:latin typeface="Georgia" panose="02040502050405020303" pitchFamily="18" charset="0"/>
              <a:ea typeface="Calibri" panose="020F0502020204030204" pitchFamily="34" charset="0"/>
            </a:endParaRPr>
          </a:p>
        </p:txBody>
      </p:sp>
      <p:pic>
        <p:nvPicPr>
          <p:cNvPr id="8" name="Picture 5" descr="cu_logo_sml_150_ppt">
            <a:extLst>
              <a:ext uri="{FF2B5EF4-FFF2-40B4-BE49-F238E27FC236}">
                <a16:creationId xmlns:a16="http://schemas.microsoft.com/office/drawing/2014/main" id="{ABF4011D-0531-447D-9153-62A5632C1FAF}"/>
              </a:ext>
            </a:extLst>
          </p:cNvPr>
          <p:cNvPicPr>
            <a:picLocks noChangeAspect="1" noChangeArrowheads="1"/>
          </p:cNvPicPr>
          <p:nvPr/>
        </p:nvPicPr>
        <p:blipFill>
          <a:blip r:embed="rId3" cstate="print"/>
          <a:srcRect/>
          <a:stretch>
            <a:fillRect/>
          </a:stretch>
        </p:blipFill>
        <p:spPr bwMode="auto">
          <a:xfrm>
            <a:off x="0" y="0"/>
            <a:ext cx="12192000" cy="1204518"/>
          </a:xfrm>
          <a:prstGeom prst="rect">
            <a:avLst/>
          </a:prstGeom>
          <a:noFill/>
          <a:ln w="9525">
            <a:noFill/>
            <a:miter lim="800000"/>
            <a:headEnd/>
            <a:tailEnd/>
          </a:ln>
        </p:spPr>
      </p:pic>
      <p:sp>
        <p:nvSpPr>
          <p:cNvPr id="5" name="Title 5">
            <a:extLst>
              <a:ext uri="{FF2B5EF4-FFF2-40B4-BE49-F238E27FC236}">
                <a16:creationId xmlns:a16="http://schemas.microsoft.com/office/drawing/2014/main" id="{4CD45E33-41F4-4A0D-A123-3E086237D1B3}"/>
              </a:ext>
            </a:extLst>
          </p:cNvPr>
          <p:cNvSpPr txBox="1">
            <a:spLocks/>
          </p:cNvSpPr>
          <p:nvPr/>
        </p:nvSpPr>
        <p:spPr bwMode="auto">
          <a:xfrm>
            <a:off x="5027942" y="66675"/>
            <a:ext cx="4686300" cy="990600"/>
          </a:xfrm>
          <a:prstGeom prst="rect">
            <a:avLst/>
          </a:prstGeom>
          <a:noFill/>
          <a:ln w="9525">
            <a:noFill/>
            <a:miter lim="800000"/>
            <a:headEnd/>
            <a:tailEnd/>
          </a:ln>
        </p:spPr>
        <p:txBody>
          <a:bodyPr anchor="ctr"/>
          <a:lstStyle/>
          <a:p>
            <a:pPr algn="r" eaLnBrk="0" hangingPunct="0">
              <a:defRPr/>
            </a:pPr>
            <a:r>
              <a:rPr lang="en-US" sz="3000" b="1" kern="0" dirty="0">
                <a:latin typeface="Georgia" pitchFamily="18" charset="0"/>
                <a:ea typeface="+mj-ea"/>
                <a:cs typeface="+mj-cs"/>
              </a:rPr>
              <a:t>Thank you</a:t>
            </a:r>
          </a:p>
        </p:txBody>
      </p:sp>
    </p:spTree>
    <p:extLst>
      <p:ext uri="{BB962C8B-B14F-4D97-AF65-F5344CB8AC3E}">
        <p14:creationId xmlns:p14="http://schemas.microsoft.com/office/powerpoint/2010/main" val="1294345900"/>
      </p:ext>
    </p:extLst>
  </p:cSld>
  <p:clrMapOvr>
    <a:masterClrMapping/>
  </p:clrMapOvr>
  <mc:AlternateContent xmlns:mc="http://schemas.openxmlformats.org/markup-compatibility/2006" xmlns:p14="http://schemas.microsoft.com/office/powerpoint/2010/main">
    <mc:Choice Requires="p14">
      <p:transition spd="slow" p14:dur="2000" advTm="46"/>
    </mc:Choice>
    <mc:Fallback xmlns="">
      <p:transition spd="slow" advTm="4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400EB-6E5F-EBAC-2817-084ECD8DA89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3BE407-4217-7C9E-D538-05F5153B619A}"/>
              </a:ext>
            </a:extLst>
          </p:cNvPr>
          <p:cNvSpPr>
            <a:spLocks noGrp="1"/>
          </p:cNvSpPr>
          <p:nvPr>
            <p:ph idx="4294967295"/>
          </p:nvPr>
        </p:nvSpPr>
        <p:spPr>
          <a:xfrm>
            <a:off x="539262" y="1413049"/>
            <a:ext cx="11097845" cy="2201957"/>
          </a:xfrm>
        </p:spPr>
        <p:txBody>
          <a:bodyPr>
            <a:noAutofit/>
          </a:bodyPr>
          <a:lstStyle/>
          <a:p>
            <a:pPr marL="0" indent="0">
              <a:buNone/>
            </a:pPr>
            <a:r>
              <a:rPr lang="en-US" dirty="0">
                <a:solidFill>
                  <a:schemeClr val="bg1"/>
                </a:solidFill>
                <a:latin typeface="Georgia" panose="02040502050405020303" pitchFamily="18" charset="0"/>
              </a:rPr>
              <a:t>Structural transformation is an empirical regularity of  economic development, characterized by rising agricultural productivity and output, rural to urban migration, intersectoral labor migration (including within agrifood value chains), and dietary transitions. </a:t>
            </a:r>
            <a:r>
              <a:rPr lang="en-US" sz="1600" dirty="0">
                <a:solidFill>
                  <a:schemeClr val="bg1"/>
                </a:solidFill>
                <a:latin typeface="Georgia" panose="02040502050405020303" pitchFamily="18" charset="0"/>
              </a:rPr>
              <a:t>(For more, see any of many Timmer writings)</a:t>
            </a:r>
          </a:p>
          <a:p>
            <a:pPr marL="0" indent="0">
              <a:buNone/>
            </a:pPr>
            <a:endParaRPr lang="en-US" dirty="0">
              <a:solidFill>
                <a:schemeClr val="bg1"/>
              </a:solidFill>
              <a:latin typeface="Georgia" panose="02040502050405020303" pitchFamily="18" charset="0"/>
            </a:endParaRPr>
          </a:p>
          <a:p>
            <a:pPr marL="0" indent="0">
              <a:buNone/>
            </a:pPr>
            <a:r>
              <a:rPr lang="en-US" dirty="0">
                <a:solidFill>
                  <a:schemeClr val="bg1"/>
                </a:solidFill>
                <a:latin typeface="Georgia" panose="02040502050405020303" pitchFamily="18" charset="0"/>
              </a:rPr>
              <a:t>Structural transformation is cause/consequence of markets development: </a:t>
            </a:r>
          </a:p>
          <a:p>
            <a:pPr>
              <a:buFontTx/>
              <a:buChar char="-"/>
            </a:pPr>
            <a:r>
              <a:rPr lang="en-US" dirty="0">
                <a:solidFill>
                  <a:schemeClr val="bg1"/>
                </a:solidFill>
                <a:latin typeface="Georgia" panose="02040502050405020303" pitchFamily="18" charset="0"/>
              </a:rPr>
              <a:t>improved physical – e.g., communications and transport – and institutional– e.g., product standards, legal systems – infrastructure that reduce search and transactions costs. </a:t>
            </a:r>
          </a:p>
          <a:p>
            <a:pPr>
              <a:buFontTx/>
              <a:buChar char="-"/>
            </a:pPr>
            <a:r>
              <a:rPr lang="en-US" dirty="0">
                <a:solidFill>
                  <a:schemeClr val="bg1"/>
                </a:solidFill>
                <a:latin typeface="Georgia" panose="02040502050405020303" pitchFamily="18" charset="0"/>
              </a:rPr>
              <a:t>enhanced spatial and intertemporal market integration that drives price and wage convergence over time, space and sectors.</a:t>
            </a:r>
          </a:p>
          <a:p>
            <a:pPr marL="0" indent="0">
              <a:buNone/>
            </a:pPr>
            <a:endParaRPr lang="en-US" b="1" dirty="0">
              <a:solidFill>
                <a:schemeClr val="bg1"/>
              </a:solidFill>
              <a:latin typeface="Georgia" panose="02040502050405020303" pitchFamily="18" charset="0"/>
            </a:endParaRPr>
          </a:p>
          <a:p>
            <a:pPr marL="0" indent="0">
              <a:buNone/>
            </a:pPr>
            <a:r>
              <a:rPr lang="en-US" b="1" dirty="0">
                <a:solidFill>
                  <a:schemeClr val="bg1"/>
                </a:solidFill>
                <a:latin typeface="Georgia" panose="02040502050405020303" pitchFamily="18" charset="0"/>
              </a:rPr>
              <a:t>How does markets development impact nutrition?</a:t>
            </a:r>
          </a:p>
          <a:p>
            <a:pPr marL="0" indent="0">
              <a:buNone/>
            </a:pPr>
            <a:endParaRPr lang="en-US" dirty="0">
              <a:latin typeface="Georgia" panose="02040502050405020303" pitchFamily="18" charset="0"/>
            </a:endParaRPr>
          </a:p>
          <a:p>
            <a:pPr marL="0" indent="0">
              <a:buNone/>
            </a:pPr>
            <a:r>
              <a:rPr lang="en-US" dirty="0">
                <a:latin typeface="Georgia" panose="02040502050405020303" pitchFamily="18" charset="0"/>
              </a:rPr>
              <a:t>S</a:t>
            </a:r>
          </a:p>
        </p:txBody>
      </p:sp>
      <p:pic>
        <p:nvPicPr>
          <p:cNvPr id="8" name="Picture 5" descr="cu_logo_sml_150_ppt">
            <a:extLst>
              <a:ext uri="{FF2B5EF4-FFF2-40B4-BE49-F238E27FC236}">
                <a16:creationId xmlns:a16="http://schemas.microsoft.com/office/drawing/2014/main" id="{53B6E60A-B9D4-B3E3-2308-FE9BCEA5C337}"/>
              </a:ext>
            </a:extLst>
          </p:cNvPr>
          <p:cNvPicPr>
            <a:picLocks noChangeAspect="1" noChangeArrowheads="1"/>
          </p:cNvPicPr>
          <p:nvPr/>
        </p:nvPicPr>
        <p:blipFill>
          <a:blip r:embed="rId2" cstate="print"/>
          <a:srcRect/>
          <a:stretch>
            <a:fillRect/>
          </a:stretch>
        </p:blipFill>
        <p:spPr bwMode="auto">
          <a:xfrm>
            <a:off x="0" y="0"/>
            <a:ext cx="12192000" cy="1204518"/>
          </a:xfrm>
          <a:prstGeom prst="rect">
            <a:avLst/>
          </a:prstGeom>
          <a:noFill/>
          <a:ln w="9525">
            <a:noFill/>
            <a:miter lim="800000"/>
            <a:headEnd/>
            <a:tailEnd/>
          </a:ln>
        </p:spPr>
      </p:pic>
      <p:sp>
        <p:nvSpPr>
          <p:cNvPr id="7" name="Title 5">
            <a:extLst>
              <a:ext uri="{FF2B5EF4-FFF2-40B4-BE49-F238E27FC236}">
                <a16:creationId xmlns:a16="http://schemas.microsoft.com/office/drawing/2014/main" id="{46B559CB-4C35-7D64-BF8C-A883A4183121}"/>
              </a:ext>
            </a:extLst>
          </p:cNvPr>
          <p:cNvSpPr txBox="1">
            <a:spLocks/>
          </p:cNvSpPr>
          <p:nvPr/>
        </p:nvSpPr>
        <p:spPr bwMode="auto">
          <a:xfrm>
            <a:off x="6400800" y="106959"/>
            <a:ext cx="5529755" cy="990600"/>
          </a:xfrm>
          <a:prstGeom prst="rect">
            <a:avLst/>
          </a:prstGeom>
          <a:noFill/>
          <a:ln w="9525">
            <a:noFill/>
            <a:miter lim="800000"/>
            <a:headEnd/>
            <a:tailEnd/>
          </a:ln>
        </p:spPr>
        <p:txBody>
          <a:bodyPr anchor="ctr"/>
          <a:lstStyle/>
          <a:p>
            <a:pPr algn="r" eaLnBrk="0" hangingPunct="0">
              <a:defRPr/>
            </a:pPr>
            <a:r>
              <a:rPr lang="en-US" sz="3000" b="1" kern="0" dirty="0">
                <a:latin typeface="Georgia" pitchFamily="18" charset="0"/>
                <a:ea typeface="+mj-ea"/>
                <a:cs typeface="+mj-cs"/>
              </a:rPr>
              <a:t>Structural and Markets Transformation</a:t>
            </a:r>
          </a:p>
        </p:txBody>
      </p:sp>
    </p:spTree>
    <p:extLst>
      <p:ext uri="{BB962C8B-B14F-4D97-AF65-F5344CB8AC3E}">
        <p14:creationId xmlns:p14="http://schemas.microsoft.com/office/powerpoint/2010/main" val="2387772824"/>
      </p:ext>
    </p:extLst>
  </p:cSld>
  <p:clrMapOvr>
    <a:masterClrMapping/>
  </p:clrMapOvr>
  <mc:AlternateContent xmlns:mc="http://schemas.openxmlformats.org/markup-compatibility/2006" xmlns:p14="http://schemas.microsoft.com/office/powerpoint/2010/main">
    <mc:Choice Requires="p14">
      <p:transition spd="slow" p14:dur="2000" advTm="46"/>
    </mc:Choice>
    <mc:Fallback xmlns="">
      <p:transition spd="slow" advTm="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0A919-8FF3-0CFE-B72E-9868CDF0C8B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112DAF-E8CE-758E-E281-BEA98B782BDF}"/>
              </a:ext>
            </a:extLst>
          </p:cNvPr>
          <p:cNvSpPr>
            <a:spLocks noGrp="1"/>
          </p:cNvSpPr>
          <p:nvPr>
            <p:ph idx="4294967295"/>
          </p:nvPr>
        </p:nvSpPr>
        <p:spPr>
          <a:xfrm>
            <a:off x="633045" y="1413049"/>
            <a:ext cx="10832124" cy="2201957"/>
          </a:xfrm>
        </p:spPr>
        <p:txBody>
          <a:bodyPr>
            <a:noAutofit/>
          </a:bodyPr>
          <a:lstStyle/>
          <a:p>
            <a:pPr marL="457200" indent="-457200">
              <a:buAutoNum type="arabicPeriod"/>
            </a:pPr>
            <a:endParaRPr lang="en-US" dirty="0">
              <a:solidFill>
                <a:schemeClr val="bg1"/>
              </a:solidFill>
              <a:latin typeface="Georgia" panose="02040502050405020303" pitchFamily="18" charset="0"/>
            </a:endParaRPr>
          </a:p>
          <a:p>
            <a:pPr marL="0" indent="0">
              <a:buNone/>
            </a:pPr>
            <a:r>
              <a:rPr lang="en-US" dirty="0">
                <a:solidFill>
                  <a:schemeClr val="bg1"/>
                </a:solidFill>
                <a:latin typeface="Georgia" panose="02040502050405020303" pitchFamily="18" charset="0"/>
              </a:rPr>
              <a:t>Markets development affects key drivers of consumer dietary choice and thus nutritional outcomes via any/all of multiple channels:</a:t>
            </a:r>
          </a:p>
          <a:p>
            <a:pPr marL="457200" indent="-457200">
              <a:buAutoNum type="arabicPeriod"/>
            </a:pPr>
            <a:r>
              <a:rPr lang="en-US" b="1" dirty="0">
                <a:solidFill>
                  <a:schemeClr val="bg1"/>
                </a:solidFill>
                <a:latin typeface="Georgia" panose="02040502050405020303" pitchFamily="18" charset="0"/>
              </a:rPr>
              <a:t>incomes </a:t>
            </a:r>
          </a:p>
          <a:p>
            <a:pPr marL="457200" indent="-457200">
              <a:buAutoNum type="arabicPeriod"/>
            </a:pPr>
            <a:r>
              <a:rPr lang="en-US" b="1" dirty="0">
                <a:solidFill>
                  <a:schemeClr val="bg1"/>
                </a:solidFill>
                <a:latin typeface="Georgia" panose="02040502050405020303" pitchFamily="18" charset="0"/>
              </a:rPr>
              <a:t>prices </a:t>
            </a:r>
          </a:p>
          <a:p>
            <a:pPr marL="457200" indent="-457200">
              <a:buAutoNum type="arabicPeriod"/>
            </a:pPr>
            <a:r>
              <a:rPr lang="en-US" b="1" dirty="0">
                <a:solidFill>
                  <a:schemeClr val="bg1"/>
                </a:solidFill>
                <a:latin typeface="Georgia" panose="02040502050405020303" pitchFamily="18" charset="0"/>
              </a:rPr>
              <a:t>product variety and composition</a:t>
            </a:r>
          </a:p>
          <a:p>
            <a:pPr marL="457200" indent="-457200">
              <a:buAutoNum type="arabicPeriod"/>
            </a:pPr>
            <a:r>
              <a:rPr lang="en-US" b="1" dirty="0">
                <a:solidFill>
                  <a:schemeClr val="bg1"/>
                </a:solidFill>
                <a:latin typeface="Georgia" panose="02040502050405020303" pitchFamily="18" charset="0"/>
              </a:rPr>
              <a:t>risk management </a:t>
            </a:r>
          </a:p>
          <a:p>
            <a:pPr marL="457200" indent="-457200">
              <a:buAutoNum type="arabicPeriod"/>
            </a:pPr>
            <a:endParaRPr lang="en-US" dirty="0">
              <a:solidFill>
                <a:schemeClr val="bg1"/>
              </a:solidFill>
              <a:latin typeface="Georgia" panose="02040502050405020303" pitchFamily="18" charset="0"/>
            </a:endParaRPr>
          </a:p>
          <a:p>
            <a:pPr marL="0" indent="0">
              <a:buNone/>
            </a:pPr>
            <a:r>
              <a:rPr lang="en-US" sz="1600" dirty="0">
                <a:solidFill>
                  <a:schemeClr val="bg1"/>
                </a:solidFill>
                <a:latin typeface="Georgia" panose="02040502050405020303" pitchFamily="18" charset="0"/>
              </a:rPr>
              <a:t>[For more, see Barrett et al. (</a:t>
            </a:r>
            <a:r>
              <a:rPr lang="en-US" sz="1600" i="1" dirty="0">
                <a:solidFill>
                  <a:schemeClr val="bg1"/>
                </a:solidFill>
                <a:latin typeface="Georgia" panose="02040502050405020303" pitchFamily="18" charset="0"/>
              </a:rPr>
              <a:t>JEL</a:t>
            </a:r>
            <a:r>
              <a:rPr lang="en-US" sz="1600" dirty="0">
                <a:solidFill>
                  <a:schemeClr val="bg1"/>
                </a:solidFill>
                <a:latin typeface="Georgia" panose="02040502050405020303" pitchFamily="18" charset="0"/>
              </a:rPr>
              <a:t> 2022), Masters et al. (</a:t>
            </a:r>
            <a:r>
              <a:rPr lang="en-US" sz="1600" i="1" dirty="0">
                <a:solidFill>
                  <a:schemeClr val="bg1"/>
                </a:solidFill>
                <a:latin typeface="Georgia" panose="02040502050405020303" pitchFamily="18" charset="0"/>
              </a:rPr>
              <a:t>HAE</a:t>
            </a:r>
            <a:r>
              <a:rPr lang="en-US" sz="1600" dirty="0">
                <a:solidFill>
                  <a:schemeClr val="bg1"/>
                </a:solidFill>
                <a:latin typeface="Georgia" panose="02040502050405020303" pitchFamily="18" charset="0"/>
              </a:rPr>
              <a:t> 2022)]</a:t>
            </a:r>
            <a:endParaRPr lang="en-US" sz="1600" dirty="0">
              <a:latin typeface="Georgia" panose="02040502050405020303" pitchFamily="18" charset="0"/>
            </a:endParaRPr>
          </a:p>
        </p:txBody>
      </p:sp>
      <p:pic>
        <p:nvPicPr>
          <p:cNvPr id="8" name="Picture 5" descr="cu_logo_sml_150_ppt">
            <a:extLst>
              <a:ext uri="{FF2B5EF4-FFF2-40B4-BE49-F238E27FC236}">
                <a16:creationId xmlns:a16="http://schemas.microsoft.com/office/drawing/2014/main" id="{02EAF88A-44D7-F71A-7289-0B5B57719EF3}"/>
              </a:ext>
            </a:extLst>
          </p:cNvPr>
          <p:cNvPicPr>
            <a:picLocks noChangeAspect="1" noChangeArrowheads="1"/>
          </p:cNvPicPr>
          <p:nvPr/>
        </p:nvPicPr>
        <p:blipFill>
          <a:blip r:embed="rId2" cstate="print"/>
          <a:srcRect/>
          <a:stretch>
            <a:fillRect/>
          </a:stretch>
        </p:blipFill>
        <p:spPr bwMode="auto">
          <a:xfrm>
            <a:off x="0" y="0"/>
            <a:ext cx="12192000" cy="1204518"/>
          </a:xfrm>
          <a:prstGeom prst="rect">
            <a:avLst/>
          </a:prstGeom>
          <a:noFill/>
          <a:ln w="9525">
            <a:noFill/>
            <a:miter lim="800000"/>
            <a:headEnd/>
            <a:tailEnd/>
          </a:ln>
        </p:spPr>
      </p:pic>
      <p:sp>
        <p:nvSpPr>
          <p:cNvPr id="7" name="Title 5">
            <a:extLst>
              <a:ext uri="{FF2B5EF4-FFF2-40B4-BE49-F238E27FC236}">
                <a16:creationId xmlns:a16="http://schemas.microsoft.com/office/drawing/2014/main" id="{98695A75-9AE3-B974-79BE-B90E606E9BCC}"/>
              </a:ext>
            </a:extLst>
          </p:cNvPr>
          <p:cNvSpPr txBox="1">
            <a:spLocks/>
          </p:cNvSpPr>
          <p:nvPr/>
        </p:nvSpPr>
        <p:spPr bwMode="auto">
          <a:xfrm>
            <a:off x="6400800" y="106959"/>
            <a:ext cx="5529755" cy="990600"/>
          </a:xfrm>
          <a:prstGeom prst="rect">
            <a:avLst/>
          </a:prstGeom>
          <a:noFill/>
          <a:ln w="9525">
            <a:noFill/>
            <a:miter lim="800000"/>
            <a:headEnd/>
            <a:tailEnd/>
          </a:ln>
        </p:spPr>
        <p:txBody>
          <a:bodyPr anchor="ctr"/>
          <a:lstStyle/>
          <a:p>
            <a:pPr algn="r" eaLnBrk="0" hangingPunct="0">
              <a:defRPr/>
            </a:pPr>
            <a:r>
              <a:rPr lang="en-US" sz="3000" b="1" kern="0" dirty="0">
                <a:latin typeface="Georgia" pitchFamily="18" charset="0"/>
                <a:ea typeface="+mj-ea"/>
                <a:cs typeface="+mj-cs"/>
              </a:rPr>
              <a:t>Market-mediated nutritional impacts</a:t>
            </a:r>
          </a:p>
        </p:txBody>
      </p:sp>
    </p:spTree>
    <p:extLst>
      <p:ext uri="{BB962C8B-B14F-4D97-AF65-F5344CB8AC3E}">
        <p14:creationId xmlns:p14="http://schemas.microsoft.com/office/powerpoint/2010/main" val="4104382660"/>
      </p:ext>
    </p:extLst>
  </p:cSld>
  <p:clrMapOvr>
    <a:masterClrMapping/>
  </p:clrMapOvr>
  <mc:AlternateContent xmlns:mc="http://schemas.openxmlformats.org/markup-compatibility/2006" xmlns:p14="http://schemas.microsoft.com/office/powerpoint/2010/main">
    <mc:Choice Requires="p14">
      <p:transition spd="slow" p14:dur="2000" advTm="46"/>
    </mc:Choice>
    <mc:Fallback xmlns="">
      <p:transition spd="slow" advTm="4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4C607-88AB-C754-D9CD-CB8CD82C2E3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21F415-BD97-3013-42A3-06806A550850}"/>
              </a:ext>
            </a:extLst>
          </p:cNvPr>
          <p:cNvSpPr>
            <a:spLocks noGrp="1"/>
          </p:cNvSpPr>
          <p:nvPr>
            <p:ph idx="4294967295"/>
          </p:nvPr>
        </p:nvSpPr>
        <p:spPr>
          <a:xfrm>
            <a:off x="695569" y="1270083"/>
            <a:ext cx="10800862" cy="2093351"/>
          </a:xfrm>
        </p:spPr>
        <p:txBody>
          <a:bodyPr>
            <a:noAutofit/>
          </a:bodyPr>
          <a:lstStyle/>
          <a:p>
            <a:pPr marL="0" indent="0">
              <a:buNone/>
            </a:pPr>
            <a:r>
              <a:rPr lang="en-US" b="1" dirty="0">
                <a:solidFill>
                  <a:schemeClr val="bg1"/>
                </a:solidFill>
                <a:latin typeface="Georgia" panose="02040502050405020303" pitchFamily="18" charset="0"/>
              </a:rPr>
              <a:t>Higher incomes     better nutrition</a:t>
            </a:r>
          </a:p>
          <a:p>
            <a:pPr marL="0" indent="0">
              <a:buNone/>
            </a:pPr>
            <a:r>
              <a:rPr lang="en-US" b="1" dirty="0">
                <a:solidFill>
                  <a:schemeClr val="bg1"/>
                </a:solidFill>
                <a:latin typeface="Georgia" panose="02040502050405020303" pitchFamily="18" charset="0"/>
              </a:rPr>
              <a:t>Income effects via increased value of farm output</a:t>
            </a:r>
            <a:endParaRPr lang="en-US" dirty="0">
              <a:solidFill>
                <a:schemeClr val="bg1"/>
              </a:solidFill>
              <a:latin typeface="Georgia" panose="02040502050405020303" pitchFamily="18" charset="0"/>
            </a:endParaRPr>
          </a:p>
          <a:p>
            <a:pPr marL="0" indent="0">
              <a:buNone/>
            </a:pPr>
            <a:r>
              <a:rPr lang="en-US" dirty="0">
                <a:solidFill>
                  <a:schemeClr val="bg1"/>
                </a:solidFill>
                <a:latin typeface="Georgia" panose="02040502050405020303" pitchFamily="18" charset="0"/>
              </a:rPr>
              <a:t>The main cause of food insecurity is poverty. Most of the poor are rural. </a:t>
            </a:r>
            <a:r>
              <a:rPr lang="en-US" b="1" dirty="0">
                <a:solidFill>
                  <a:schemeClr val="bg1"/>
                </a:solidFill>
                <a:latin typeface="Georgia" panose="02040502050405020303" pitchFamily="18" charset="0"/>
              </a:rPr>
              <a:t>Ag market development generates income </a:t>
            </a:r>
            <a:r>
              <a:rPr lang="en-US" dirty="0">
                <a:solidFill>
                  <a:schemeClr val="bg1"/>
                </a:solidFill>
                <a:latin typeface="Georgia" panose="02040502050405020303" pitchFamily="18" charset="0"/>
              </a:rPr>
              <a:t>for net seller farmers and farm workers. Need timely, affordable access to key inputs (e.g., seed, fertilizer) and a reliable outlet for evacuating surpluses w/o prices crashing. </a:t>
            </a:r>
          </a:p>
        </p:txBody>
      </p:sp>
      <p:pic>
        <p:nvPicPr>
          <p:cNvPr id="8" name="Picture 5" descr="cu_logo_sml_150_ppt">
            <a:extLst>
              <a:ext uri="{FF2B5EF4-FFF2-40B4-BE49-F238E27FC236}">
                <a16:creationId xmlns:a16="http://schemas.microsoft.com/office/drawing/2014/main" id="{115A0054-BC71-1513-3AF2-181CAD5B199C}"/>
              </a:ext>
            </a:extLst>
          </p:cNvPr>
          <p:cNvPicPr>
            <a:picLocks noChangeAspect="1" noChangeArrowheads="1"/>
          </p:cNvPicPr>
          <p:nvPr/>
        </p:nvPicPr>
        <p:blipFill>
          <a:blip r:embed="rId2" cstate="print"/>
          <a:srcRect/>
          <a:stretch>
            <a:fillRect/>
          </a:stretch>
        </p:blipFill>
        <p:spPr bwMode="auto">
          <a:xfrm>
            <a:off x="0" y="0"/>
            <a:ext cx="12192000" cy="1204518"/>
          </a:xfrm>
          <a:prstGeom prst="rect">
            <a:avLst/>
          </a:prstGeom>
          <a:noFill/>
          <a:ln w="9525">
            <a:noFill/>
            <a:miter lim="800000"/>
            <a:headEnd/>
            <a:tailEnd/>
          </a:ln>
        </p:spPr>
      </p:pic>
      <p:sp>
        <p:nvSpPr>
          <p:cNvPr id="3" name="Title 5">
            <a:extLst>
              <a:ext uri="{FF2B5EF4-FFF2-40B4-BE49-F238E27FC236}">
                <a16:creationId xmlns:a16="http://schemas.microsoft.com/office/drawing/2014/main" id="{CD067E6A-57AA-4B71-4C76-C0DB3E2F264C}"/>
              </a:ext>
            </a:extLst>
          </p:cNvPr>
          <p:cNvSpPr txBox="1">
            <a:spLocks/>
          </p:cNvSpPr>
          <p:nvPr/>
        </p:nvSpPr>
        <p:spPr bwMode="auto">
          <a:xfrm>
            <a:off x="4853354" y="106959"/>
            <a:ext cx="7077201" cy="990600"/>
          </a:xfrm>
          <a:prstGeom prst="rect">
            <a:avLst/>
          </a:prstGeom>
          <a:noFill/>
          <a:ln w="9525">
            <a:noFill/>
            <a:miter lim="800000"/>
            <a:headEnd/>
            <a:tailEnd/>
          </a:ln>
        </p:spPr>
        <p:txBody>
          <a:bodyPr anchor="ctr"/>
          <a:lstStyle/>
          <a:p>
            <a:pPr algn="r" eaLnBrk="0" hangingPunct="0">
              <a:defRPr/>
            </a:pPr>
            <a:r>
              <a:rPr lang="en-US" sz="3000" b="1" kern="0" dirty="0">
                <a:latin typeface="Georgia" pitchFamily="18" charset="0"/>
                <a:ea typeface="+mj-ea"/>
                <a:cs typeface="+mj-cs"/>
              </a:rPr>
              <a:t>Income channel 1</a:t>
            </a:r>
          </a:p>
        </p:txBody>
      </p:sp>
      <p:pic>
        <p:nvPicPr>
          <p:cNvPr id="4" name="Picture 3">
            <a:extLst>
              <a:ext uri="{FF2B5EF4-FFF2-40B4-BE49-F238E27FC236}">
                <a16:creationId xmlns:a16="http://schemas.microsoft.com/office/drawing/2014/main" id="{C2BD4AE7-969E-5013-4F12-5E51716EA0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635" t="19851" r="47346" b="38252"/>
          <a:stretch/>
        </p:blipFill>
        <p:spPr>
          <a:xfrm>
            <a:off x="840524" y="3605515"/>
            <a:ext cx="2100243" cy="3139831"/>
          </a:xfrm>
          <a:prstGeom prst="rect">
            <a:avLst/>
          </a:prstGeom>
        </p:spPr>
      </p:pic>
      <p:pic>
        <p:nvPicPr>
          <p:cNvPr id="5" name="Picture 4" descr="dairycoopinManandona">
            <a:extLst>
              <a:ext uri="{FF2B5EF4-FFF2-40B4-BE49-F238E27FC236}">
                <a16:creationId xmlns:a16="http://schemas.microsoft.com/office/drawing/2014/main" id="{62A1EC58-DE7E-2A92-E5E7-63DDAE1CDC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8837246" y="3605515"/>
            <a:ext cx="2354873" cy="3139831"/>
          </a:xfrm>
          <a:prstGeom prst="rect">
            <a:avLst/>
          </a:prstGeom>
          <a:noFill/>
        </p:spPr>
      </p:pic>
      <p:pic>
        <p:nvPicPr>
          <p:cNvPr id="7" name="Picture 6" descr="A person picking tea leaves&#10;&#10;AI-generated content may be incorrect.">
            <a:extLst>
              <a:ext uri="{FF2B5EF4-FFF2-40B4-BE49-F238E27FC236}">
                <a16:creationId xmlns:a16="http://schemas.microsoft.com/office/drawing/2014/main" id="{CB0093DC-ADE8-FFDC-BCDE-7994C727F7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7047" y="3605514"/>
            <a:ext cx="4186442" cy="3139831"/>
          </a:xfrm>
          <a:prstGeom prst="rect">
            <a:avLst/>
          </a:prstGeom>
        </p:spPr>
      </p:pic>
      <p:cxnSp>
        <p:nvCxnSpPr>
          <p:cNvPr id="9" name="Straight Arrow Connector 8">
            <a:extLst>
              <a:ext uri="{FF2B5EF4-FFF2-40B4-BE49-F238E27FC236}">
                <a16:creationId xmlns:a16="http://schemas.microsoft.com/office/drawing/2014/main" id="{8F356530-5B1C-CE08-EC68-FEB21D877535}"/>
              </a:ext>
            </a:extLst>
          </p:cNvPr>
          <p:cNvCxnSpPr/>
          <p:nvPr/>
        </p:nvCxnSpPr>
        <p:spPr>
          <a:xfrm>
            <a:off x="3324808" y="1503583"/>
            <a:ext cx="328246"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226464"/>
      </p:ext>
    </p:extLst>
  </p:cSld>
  <p:clrMapOvr>
    <a:masterClrMapping/>
  </p:clrMapOvr>
  <mc:AlternateContent xmlns:mc="http://schemas.openxmlformats.org/markup-compatibility/2006" xmlns:p14="http://schemas.microsoft.com/office/powerpoint/2010/main">
    <mc:Choice Requires="p14">
      <p:transition spd="slow" p14:dur="2000" advTm="46"/>
    </mc:Choice>
    <mc:Fallback xmlns="">
      <p:transition spd="slow" advTm="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B7007-3105-DEC3-431F-4E253E5A281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F8C5A4-86F0-8D89-79FD-E67BD0B09EB2}"/>
              </a:ext>
            </a:extLst>
          </p:cNvPr>
          <p:cNvSpPr>
            <a:spLocks noGrp="1"/>
          </p:cNvSpPr>
          <p:nvPr>
            <p:ph idx="4294967295"/>
          </p:nvPr>
        </p:nvSpPr>
        <p:spPr>
          <a:xfrm>
            <a:off x="613507" y="1436457"/>
            <a:ext cx="10964985" cy="2201957"/>
          </a:xfrm>
        </p:spPr>
        <p:txBody>
          <a:bodyPr>
            <a:noAutofit/>
          </a:bodyPr>
          <a:lstStyle/>
          <a:p>
            <a:pPr marL="0" indent="0">
              <a:buNone/>
            </a:pPr>
            <a:r>
              <a:rPr lang="en-US" b="1" dirty="0">
                <a:solidFill>
                  <a:schemeClr val="bg1"/>
                </a:solidFill>
                <a:latin typeface="Georgia" panose="02040502050405020303" pitchFamily="18" charset="0"/>
              </a:rPr>
              <a:t>Consumers value variety (Bennett’s Law)</a:t>
            </a:r>
          </a:p>
          <a:p>
            <a:pPr marL="0" indent="0">
              <a:buNone/>
            </a:pPr>
            <a:endParaRPr lang="en-US" dirty="0">
              <a:solidFill>
                <a:schemeClr val="bg1"/>
              </a:solidFill>
              <a:latin typeface="Georgia" panose="02040502050405020303" pitchFamily="18" charset="0"/>
            </a:endParaRPr>
          </a:p>
          <a:p>
            <a:pPr marL="0" indent="0">
              <a:buNone/>
            </a:pPr>
            <a:r>
              <a:rPr lang="en-US" dirty="0">
                <a:solidFill>
                  <a:schemeClr val="bg1"/>
                </a:solidFill>
                <a:latin typeface="Georgia" panose="02040502050405020303" pitchFamily="18" charset="0"/>
              </a:rPr>
              <a:t>Rising incomes and specialization in production drive even farm households to turn to markets to source food for home consumption. Greater diversity typically means improved dietary diversity, higher shares of animal-source foods, fruits, nuts, vegetables …. and prepared/processed foods.</a:t>
            </a:r>
          </a:p>
          <a:p>
            <a:pPr marL="0" indent="0">
              <a:buNone/>
            </a:pPr>
            <a:endParaRPr lang="en-US" dirty="0">
              <a:solidFill>
                <a:schemeClr val="bg1"/>
              </a:solidFill>
              <a:latin typeface="Georgia" panose="02040502050405020303" pitchFamily="18" charset="0"/>
            </a:endParaRPr>
          </a:p>
          <a:p>
            <a:pPr marL="0" indent="0">
              <a:buNone/>
            </a:pPr>
            <a:endParaRPr lang="en-US" dirty="0">
              <a:solidFill>
                <a:schemeClr val="bg1"/>
              </a:solidFill>
              <a:latin typeface="Georgia" panose="02040502050405020303" pitchFamily="18" charset="0"/>
            </a:endParaRPr>
          </a:p>
        </p:txBody>
      </p:sp>
      <p:pic>
        <p:nvPicPr>
          <p:cNvPr id="8" name="Picture 5" descr="cu_logo_sml_150_ppt">
            <a:extLst>
              <a:ext uri="{FF2B5EF4-FFF2-40B4-BE49-F238E27FC236}">
                <a16:creationId xmlns:a16="http://schemas.microsoft.com/office/drawing/2014/main" id="{D59A67B1-0D00-1B7F-970C-79D1DE0810D7}"/>
              </a:ext>
            </a:extLst>
          </p:cNvPr>
          <p:cNvPicPr>
            <a:picLocks noChangeAspect="1" noChangeArrowheads="1"/>
          </p:cNvPicPr>
          <p:nvPr/>
        </p:nvPicPr>
        <p:blipFill>
          <a:blip r:embed="rId2" cstate="print"/>
          <a:srcRect/>
          <a:stretch>
            <a:fillRect/>
          </a:stretch>
        </p:blipFill>
        <p:spPr bwMode="auto">
          <a:xfrm>
            <a:off x="0" y="0"/>
            <a:ext cx="12192000" cy="1204518"/>
          </a:xfrm>
          <a:prstGeom prst="rect">
            <a:avLst/>
          </a:prstGeom>
          <a:noFill/>
          <a:ln w="9525">
            <a:noFill/>
            <a:miter lim="800000"/>
            <a:headEnd/>
            <a:tailEnd/>
          </a:ln>
        </p:spPr>
      </p:pic>
      <p:sp>
        <p:nvSpPr>
          <p:cNvPr id="3" name="Title 5">
            <a:extLst>
              <a:ext uri="{FF2B5EF4-FFF2-40B4-BE49-F238E27FC236}">
                <a16:creationId xmlns:a16="http://schemas.microsoft.com/office/drawing/2014/main" id="{1892D1C7-1E76-5079-B603-9B1F5E62A36F}"/>
              </a:ext>
            </a:extLst>
          </p:cNvPr>
          <p:cNvSpPr txBox="1">
            <a:spLocks/>
          </p:cNvSpPr>
          <p:nvPr/>
        </p:nvSpPr>
        <p:spPr bwMode="auto">
          <a:xfrm>
            <a:off x="4853354" y="106959"/>
            <a:ext cx="7077201" cy="990600"/>
          </a:xfrm>
          <a:prstGeom prst="rect">
            <a:avLst/>
          </a:prstGeom>
          <a:noFill/>
          <a:ln w="9525">
            <a:noFill/>
            <a:miter lim="800000"/>
            <a:headEnd/>
            <a:tailEnd/>
          </a:ln>
        </p:spPr>
        <p:txBody>
          <a:bodyPr anchor="ctr"/>
          <a:lstStyle/>
          <a:p>
            <a:pPr algn="r" eaLnBrk="0" hangingPunct="0">
              <a:defRPr/>
            </a:pPr>
            <a:r>
              <a:rPr lang="en-US" sz="3000" b="1" kern="0" dirty="0">
                <a:latin typeface="Georgia" pitchFamily="18" charset="0"/>
                <a:ea typeface="+mj-ea"/>
                <a:cs typeface="+mj-cs"/>
              </a:rPr>
              <a:t>Product diversification channel</a:t>
            </a:r>
          </a:p>
        </p:txBody>
      </p:sp>
      <p:sp>
        <p:nvSpPr>
          <p:cNvPr id="6" name="Rectangle 2">
            <a:extLst>
              <a:ext uri="{FF2B5EF4-FFF2-40B4-BE49-F238E27FC236}">
                <a16:creationId xmlns:a16="http://schemas.microsoft.com/office/drawing/2014/main" id="{773606EB-CF24-3E5A-82B5-9E3811DF9B79}"/>
              </a:ext>
            </a:extLst>
          </p:cNvPr>
          <p:cNvSpPr>
            <a:spLocks noChangeArrowheads="1"/>
          </p:cNvSpPr>
          <p:nvPr/>
        </p:nvSpPr>
        <p:spPr bwMode="auto">
          <a:xfrm>
            <a:off x="1191847" y="98864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
            <a:extLst>
              <a:ext uri="{FF2B5EF4-FFF2-40B4-BE49-F238E27FC236}">
                <a16:creationId xmlns:a16="http://schemas.microsoft.com/office/drawing/2014/main" id="{143B2670-D9BE-1D02-558E-53168222A336}"/>
              </a:ext>
            </a:extLst>
          </p:cNvPr>
          <p:cNvSpPr>
            <a:spLocks noChangeArrowheads="1"/>
          </p:cNvSpPr>
          <p:nvPr/>
        </p:nvSpPr>
        <p:spPr bwMode="auto">
          <a:xfrm>
            <a:off x="2857500" y="36290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Table A13. Share of food expenditures auto-consumed by farming households</a:t>
            </a:r>
            <a:endParaRPr kumimoji="0" lang="en-US" altLang="zh-CN" sz="8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Notes: Sample includes households from VHLSS 1992-2016.</a:t>
            </a:r>
            <a:endParaRPr kumimoji="0" lang="en-US" altLang="zh-CN" sz="1800" b="0" i="0" u="none" strike="noStrike" cap="none" normalizeH="0" baseline="0">
              <a:ln>
                <a:noFill/>
              </a:ln>
              <a:solidFill>
                <a:schemeClr val="tx1"/>
              </a:solidFill>
              <a:effectLst/>
              <a:latin typeface="Arial" panose="020B0604020202020204" pitchFamily="34" charset="0"/>
            </a:endParaRPr>
          </a:p>
        </p:txBody>
      </p:sp>
      <p:grpSp>
        <p:nvGrpSpPr>
          <p:cNvPr id="12" name="Group 11">
            <a:extLst>
              <a:ext uri="{FF2B5EF4-FFF2-40B4-BE49-F238E27FC236}">
                <a16:creationId xmlns:a16="http://schemas.microsoft.com/office/drawing/2014/main" id="{04FE65BA-1043-2D7B-B549-7B41189F9A40}"/>
              </a:ext>
            </a:extLst>
          </p:cNvPr>
          <p:cNvGrpSpPr/>
          <p:nvPr/>
        </p:nvGrpSpPr>
        <p:grpSpPr>
          <a:xfrm>
            <a:off x="1229079" y="4086225"/>
            <a:ext cx="9733840" cy="1969677"/>
            <a:chOff x="1229080" y="3429000"/>
            <a:chExt cx="9733840" cy="1969677"/>
          </a:xfrm>
        </p:grpSpPr>
        <p:pic>
          <p:nvPicPr>
            <p:cNvPr id="10" name="Picture 9">
              <a:extLst>
                <a:ext uri="{FF2B5EF4-FFF2-40B4-BE49-F238E27FC236}">
                  <a16:creationId xmlns:a16="http://schemas.microsoft.com/office/drawing/2014/main" id="{2BF798BB-5D3E-0023-68A9-845FFB3E6BD8}"/>
                </a:ext>
              </a:extLst>
            </p:cNvPr>
            <p:cNvPicPr>
              <a:picLocks noChangeAspect="1"/>
            </p:cNvPicPr>
            <p:nvPr/>
          </p:nvPicPr>
          <p:blipFill>
            <a:blip r:embed="rId3"/>
            <a:stretch>
              <a:fillRect/>
            </a:stretch>
          </p:blipFill>
          <p:spPr>
            <a:xfrm>
              <a:off x="1229080" y="3429000"/>
              <a:ext cx="9733840" cy="1969677"/>
            </a:xfrm>
            <a:prstGeom prst="rect">
              <a:avLst/>
            </a:prstGeom>
          </p:spPr>
        </p:pic>
        <p:sp>
          <p:nvSpPr>
            <p:cNvPr id="11" name="TextBox 10">
              <a:extLst>
                <a:ext uri="{FF2B5EF4-FFF2-40B4-BE49-F238E27FC236}">
                  <a16:creationId xmlns:a16="http://schemas.microsoft.com/office/drawing/2014/main" id="{99AC09DF-4AF0-A6C5-897C-F4FFEA5B949F}"/>
                </a:ext>
              </a:extLst>
            </p:cNvPr>
            <p:cNvSpPr txBox="1"/>
            <p:nvPr/>
          </p:nvSpPr>
          <p:spPr>
            <a:xfrm>
              <a:off x="2295331" y="4951762"/>
              <a:ext cx="6876661" cy="304163"/>
            </a:xfrm>
            <a:prstGeom prst="rect">
              <a:avLst/>
            </a:prstGeom>
          </p:spPr>
          <p:txBody>
            <a:bodyPr wrap="square" rtlCol="0">
              <a:noAutofit/>
            </a:bodyPr>
            <a:lstStyle/>
            <a:p>
              <a:r>
                <a:rPr lang="en-US" sz="1400" dirty="0">
                  <a:solidFill>
                    <a:schemeClr val="bg1"/>
                  </a:solidFill>
                  <a:latin typeface="Georgia" panose="02040502050405020303" pitchFamily="18" charset="0"/>
                </a:rPr>
                <a:t>Liu et al. Food Policy (2020)</a:t>
              </a:r>
            </a:p>
          </p:txBody>
        </p:sp>
      </p:grpSp>
    </p:spTree>
    <p:extLst>
      <p:ext uri="{BB962C8B-B14F-4D97-AF65-F5344CB8AC3E}">
        <p14:creationId xmlns:p14="http://schemas.microsoft.com/office/powerpoint/2010/main" val="3919454160"/>
      </p:ext>
    </p:extLst>
  </p:cSld>
  <p:clrMapOvr>
    <a:masterClrMapping/>
  </p:clrMapOvr>
  <mc:AlternateContent xmlns:mc="http://schemas.openxmlformats.org/markup-compatibility/2006" xmlns:p14="http://schemas.microsoft.com/office/powerpoint/2010/main">
    <mc:Choice Requires="p14">
      <p:transition spd="slow" p14:dur="2000" advTm="46"/>
    </mc:Choice>
    <mc:Fallback xmlns="">
      <p:transition spd="slow" advTm="4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96172-5E26-A57F-4FF1-7662AB9AB0A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9F86F5-AB21-0708-FD53-E2DE5C3A2A81}"/>
              </a:ext>
            </a:extLst>
          </p:cNvPr>
          <p:cNvSpPr>
            <a:spLocks noGrp="1"/>
          </p:cNvSpPr>
          <p:nvPr>
            <p:ph idx="4294967295"/>
          </p:nvPr>
        </p:nvSpPr>
        <p:spPr>
          <a:xfrm>
            <a:off x="500184" y="1333513"/>
            <a:ext cx="11158415" cy="2201957"/>
          </a:xfrm>
        </p:spPr>
        <p:txBody>
          <a:bodyPr>
            <a:noAutofit/>
          </a:bodyPr>
          <a:lstStyle/>
          <a:p>
            <a:pPr marL="0" indent="0">
              <a:buNone/>
            </a:pPr>
            <a:r>
              <a:rPr lang="en-US" b="1" dirty="0">
                <a:solidFill>
                  <a:schemeClr val="bg1"/>
                </a:solidFill>
                <a:latin typeface="Georgia" panose="02040502050405020303" pitchFamily="18" charset="0"/>
              </a:rPr>
              <a:t>Demand for variety and convenience boosts demand for post-harvest value addition. This yields income effects via occupational transitions. </a:t>
            </a:r>
          </a:p>
          <a:p>
            <a:pPr marL="0" indent="0">
              <a:buNone/>
            </a:pPr>
            <a:r>
              <a:rPr lang="en-US" dirty="0">
                <a:solidFill>
                  <a:schemeClr val="bg1"/>
                </a:solidFill>
                <a:latin typeface="Georgia" panose="02040502050405020303" pitchFamily="18" charset="0"/>
              </a:rPr>
              <a:t>As incomes rise, food value addition moves post-farmgate (globally &gt;70%). Thus AVC employment/earnings shift post-farmgate to safer, better-paying jobs. Combined with reduced disease exposure, nutrition typically improves.</a:t>
            </a:r>
          </a:p>
          <a:p>
            <a:pPr marL="0" indent="0">
              <a:buNone/>
            </a:pPr>
            <a:endParaRPr lang="en-US" dirty="0">
              <a:latin typeface="Georgia" panose="02040502050405020303" pitchFamily="18" charset="0"/>
            </a:endParaRPr>
          </a:p>
        </p:txBody>
      </p:sp>
      <p:pic>
        <p:nvPicPr>
          <p:cNvPr id="8" name="Picture 5" descr="cu_logo_sml_150_ppt">
            <a:extLst>
              <a:ext uri="{FF2B5EF4-FFF2-40B4-BE49-F238E27FC236}">
                <a16:creationId xmlns:a16="http://schemas.microsoft.com/office/drawing/2014/main" id="{6BB47D31-576F-CC71-4607-52CDC1AC40AE}"/>
              </a:ext>
            </a:extLst>
          </p:cNvPr>
          <p:cNvPicPr>
            <a:picLocks noChangeAspect="1" noChangeArrowheads="1"/>
          </p:cNvPicPr>
          <p:nvPr/>
        </p:nvPicPr>
        <p:blipFill>
          <a:blip r:embed="rId2" cstate="print"/>
          <a:srcRect/>
          <a:stretch>
            <a:fillRect/>
          </a:stretch>
        </p:blipFill>
        <p:spPr bwMode="auto">
          <a:xfrm>
            <a:off x="0" y="0"/>
            <a:ext cx="12192000" cy="1204518"/>
          </a:xfrm>
          <a:prstGeom prst="rect">
            <a:avLst/>
          </a:prstGeom>
          <a:noFill/>
          <a:ln w="9525">
            <a:noFill/>
            <a:miter lim="800000"/>
            <a:headEnd/>
            <a:tailEnd/>
          </a:ln>
        </p:spPr>
      </p:pic>
      <p:sp>
        <p:nvSpPr>
          <p:cNvPr id="6" name="Rectangle 2">
            <a:extLst>
              <a:ext uri="{FF2B5EF4-FFF2-40B4-BE49-F238E27FC236}">
                <a16:creationId xmlns:a16="http://schemas.microsoft.com/office/drawing/2014/main" id="{B63EAEB6-1B46-DF54-5BF6-2B2FE4EB3A01}"/>
              </a:ext>
            </a:extLst>
          </p:cNvPr>
          <p:cNvSpPr>
            <a:spLocks noChangeArrowheads="1"/>
          </p:cNvSpPr>
          <p:nvPr/>
        </p:nvSpPr>
        <p:spPr bwMode="auto">
          <a:xfrm>
            <a:off x="1191847" y="98864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9" name="Group 8">
            <a:extLst>
              <a:ext uri="{FF2B5EF4-FFF2-40B4-BE49-F238E27FC236}">
                <a16:creationId xmlns:a16="http://schemas.microsoft.com/office/drawing/2014/main" id="{037D54E9-C1FB-338B-056F-41A4096B08E2}"/>
              </a:ext>
            </a:extLst>
          </p:cNvPr>
          <p:cNvGrpSpPr/>
          <p:nvPr/>
        </p:nvGrpSpPr>
        <p:grpSpPr>
          <a:xfrm>
            <a:off x="157582" y="3237916"/>
            <a:ext cx="3331053" cy="2725562"/>
            <a:chOff x="337309" y="2601568"/>
            <a:chExt cx="5991225" cy="3387573"/>
          </a:xfrm>
        </p:grpSpPr>
        <p:pic>
          <p:nvPicPr>
            <p:cNvPr id="5" name="Picture 4">
              <a:extLst>
                <a:ext uri="{FF2B5EF4-FFF2-40B4-BE49-F238E27FC236}">
                  <a16:creationId xmlns:a16="http://schemas.microsoft.com/office/drawing/2014/main" id="{786D7076-53B7-453D-CEFC-157D4D71F50E}"/>
                </a:ext>
              </a:extLst>
            </p:cNvPr>
            <p:cNvPicPr>
              <a:picLocks noChangeAspect="1"/>
            </p:cNvPicPr>
            <p:nvPr/>
          </p:nvPicPr>
          <p:blipFill>
            <a:blip r:embed="rId3"/>
            <a:stretch>
              <a:fillRect/>
            </a:stretch>
          </p:blipFill>
          <p:spPr>
            <a:xfrm>
              <a:off x="337309" y="2601568"/>
              <a:ext cx="5991225" cy="3086100"/>
            </a:xfrm>
            <a:prstGeom prst="rect">
              <a:avLst/>
            </a:prstGeom>
          </p:spPr>
        </p:pic>
        <p:sp>
          <p:nvSpPr>
            <p:cNvPr id="7" name="TextBox 6">
              <a:extLst>
                <a:ext uri="{FF2B5EF4-FFF2-40B4-BE49-F238E27FC236}">
                  <a16:creationId xmlns:a16="http://schemas.microsoft.com/office/drawing/2014/main" id="{50FFEDFA-7108-8AFE-87D7-12F0DADA0727}"/>
                </a:ext>
              </a:extLst>
            </p:cNvPr>
            <p:cNvSpPr txBox="1"/>
            <p:nvPr/>
          </p:nvSpPr>
          <p:spPr>
            <a:xfrm>
              <a:off x="407505" y="5524487"/>
              <a:ext cx="4361255" cy="464654"/>
            </a:xfrm>
            <a:prstGeom prst="rect">
              <a:avLst/>
            </a:prstGeom>
          </p:spPr>
          <p:txBody>
            <a:bodyPr wrap="square" rtlCol="0">
              <a:noAutofit/>
            </a:bodyPr>
            <a:lstStyle/>
            <a:p>
              <a:r>
                <a:rPr lang="en-US" sz="1400" dirty="0">
                  <a:solidFill>
                    <a:schemeClr val="bg1"/>
                  </a:solidFill>
                  <a:latin typeface="Georgia" panose="02040502050405020303" pitchFamily="18" charset="0"/>
                </a:rPr>
                <a:t>Yi et al., (Nature Food 2021)</a:t>
              </a:r>
            </a:p>
          </p:txBody>
        </p:sp>
      </p:grpSp>
      <p:pic>
        <p:nvPicPr>
          <p:cNvPr id="11" name="Picture 10" descr="A graph of different colored lines&#10;&#10;AI-generated content may be incorrect.">
            <a:extLst>
              <a:ext uri="{FF2B5EF4-FFF2-40B4-BE49-F238E27FC236}">
                <a16:creationId xmlns:a16="http://schemas.microsoft.com/office/drawing/2014/main" id="{D869FA60-1A33-1075-EB4F-7931181D41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3408" y="3214604"/>
            <a:ext cx="4424583" cy="2654750"/>
          </a:xfrm>
          <a:prstGeom prst="rect">
            <a:avLst/>
          </a:prstGeom>
        </p:spPr>
      </p:pic>
      <p:pic>
        <p:nvPicPr>
          <p:cNvPr id="15" name="Picture 14" descr="A graph of different colored lines&#10;&#10;AI-generated content may be incorrect.">
            <a:extLst>
              <a:ext uri="{FF2B5EF4-FFF2-40B4-BE49-F238E27FC236}">
                <a16:creationId xmlns:a16="http://schemas.microsoft.com/office/drawing/2014/main" id="{1A0BFCB5-B413-FFEE-3F21-34614FF496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7991" y="3192955"/>
            <a:ext cx="4166427" cy="3472023"/>
          </a:xfrm>
          <a:prstGeom prst="rect">
            <a:avLst/>
          </a:prstGeom>
        </p:spPr>
      </p:pic>
      <p:sp>
        <p:nvSpPr>
          <p:cNvPr id="16" name="TextBox 15">
            <a:extLst>
              <a:ext uri="{FF2B5EF4-FFF2-40B4-BE49-F238E27FC236}">
                <a16:creationId xmlns:a16="http://schemas.microsoft.com/office/drawing/2014/main" id="{55CD6153-C800-7586-9A47-762FF4D81B45}"/>
              </a:ext>
            </a:extLst>
          </p:cNvPr>
          <p:cNvSpPr txBox="1"/>
          <p:nvPr/>
        </p:nvSpPr>
        <p:spPr>
          <a:xfrm>
            <a:off x="5431747" y="5869354"/>
            <a:ext cx="2612322" cy="387516"/>
          </a:xfrm>
          <a:prstGeom prst="rect">
            <a:avLst/>
          </a:prstGeom>
        </p:spPr>
        <p:txBody>
          <a:bodyPr wrap="square" rtlCol="0">
            <a:noAutofit/>
          </a:bodyPr>
          <a:lstStyle/>
          <a:p>
            <a:r>
              <a:rPr lang="en-US" sz="1400" dirty="0">
                <a:solidFill>
                  <a:schemeClr val="bg1"/>
                </a:solidFill>
                <a:latin typeface="Georgia" panose="02040502050405020303" pitchFamily="18" charset="0"/>
              </a:rPr>
              <a:t>Yi et al., (Nature Food 2025)</a:t>
            </a:r>
          </a:p>
        </p:txBody>
      </p:sp>
      <p:sp>
        <p:nvSpPr>
          <p:cNvPr id="4" name="Title 5">
            <a:extLst>
              <a:ext uri="{FF2B5EF4-FFF2-40B4-BE49-F238E27FC236}">
                <a16:creationId xmlns:a16="http://schemas.microsoft.com/office/drawing/2014/main" id="{865AD5D3-327E-FA16-20E3-89D5106ACDE8}"/>
              </a:ext>
            </a:extLst>
          </p:cNvPr>
          <p:cNvSpPr txBox="1">
            <a:spLocks/>
          </p:cNvSpPr>
          <p:nvPr/>
        </p:nvSpPr>
        <p:spPr bwMode="auto">
          <a:xfrm>
            <a:off x="4853354" y="106959"/>
            <a:ext cx="7077201" cy="990600"/>
          </a:xfrm>
          <a:prstGeom prst="rect">
            <a:avLst/>
          </a:prstGeom>
          <a:noFill/>
          <a:ln w="9525">
            <a:noFill/>
            <a:miter lim="800000"/>
            <a:headEnd/>
            <a:tailEnd/>
          </a:ln>
        </p:spPr>
        <p:txBody>
          <a:bodyPr anchor="ctr"/>
          <a:lstStyle/>
          <a:p>
            <a:pPr algn="r" eaLnBrk="0" hangingPunct="0">
              <a:defRPr/>
            </a:pPr>
            <a:r>
              <a:rPr lang="en-US" sz="3000" b="1" kern="0" dirty="0">
                <a:latin typeface="Georgia" pitchFamily="18" charset="0"/>
                <a:ea typeface="+mj-ea"/>
                <a:cs typeface="+mj-cs"/>
              </a:rPr>
              <a:t>Income channel 2</a:t>
            </a:r>
          </a:p>
        </p:txBody>
      </p:sp>
    </p:spTree>
    <p:extLst>
      <p:ext uri="{BB962C8B-B14F-4D97-AF65-F5344CB8AC3E}">
        <p14:creationId xmlns:p14="http://schemas.microsoft.com/office/powerpoint/2010/main" val="971101746"/>
      </p:ext>
    </p:extLst>
  </p:cSld>
  <p:clrMapOvr>
    <a:masterClrMapping/>
  </p:clrMapOvr>
  <mc:AlternateContent xmlns:mc="http://schemas.openxmlformats.org/markup-compatibility/2006" xmlns:p14="http://schemas.microsoft.com/office/powerpoint/2010/main">
    <mc:Choice Requires="p14">
      <p:transition spd="slow" p14:dur="2000" advTm="46"/>
    </mc:Choice>
    <mc:Fallback xmlns="">
      <p:transition spd="slow" advTm="4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467D0-EA8D-5E7D-8F47-72366DD0D83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A19B1D-0F75-D3F3-2B66-1659DE6854DB}"/>
              </a:ext>
            </a:extLst>
          </p:cNvPr>
          <p:cNvSpPr>
            <a:spLocks noGrp="1"/>
          </p:cNvSpPr>
          <p:nvPr>
            <p:ph idx="4294967295"/>
          </p:nvPr>
        </p:nvSpPr>
        <p:spPr>
          <a:xfrm>
            <a:off x="500184" y="1387772"/>
            <a:ext cx="11430371" cy="2201957"/>
          </a:xfrm>
        </p:spPr>
        <p:txBody>
          <a:bodyPr>
            <a:noAutofit/>
          </a:bodyPr>
          <a:lstStyle/>
          <a:p>
            <a:pPr marL="0" indent="0">
              <a:buNone/>
            </a:pPr>
            <a:r>
              <a:rPr lang="en-US" b="1" dirty="0">
                <a:solidFill>
                  <a:schemeClr val="bg1"/>
                </a:solidFill>
                <a:latin typeface="Georgia" panose="02040502050405020303" pitchFamily="18" charset="0"/>
              </a:rPr>
              <a:t>Lower prices      increased intake       improved nutrition (to a point)</a:t>
            </a:r>
          </a:p>
          <a:p>
            <a:pPr marL="0" indent="0">
              <a:buNone/>
            </a:pPr>
            <a:r>
              <a:rPr lang="en-US" dirty="0">
                <a:solidFill>
                  <a:schemeClr val="bg1"/>
                </a:solidFill>
                <a:latin typeface="Georgia" panose="02040502050405020303" pitchFamily="18" charset="0"/>
              </a:rPr>
              <a:t>Productivity growth plus income and price inelastic demand generates big consumer surplus gains through lower food prices. </a:t>
            </a:r>
          </a:p>
          <a:p>
            <a:pPr marL="0" indent="0">
              <a:buNone/>
            </a:pPr>
            <a:endParaRPr lang="en-US" dirty="0">
              <a:solidFill>
                <a:schemeClr val="bg1"/>
              </a:solidFill>
              <a:latin typeface="Georgia" panose="02040502050405020303" pitchFamily="18" charset="0"/>
            </a:endParaRPr>
          </a:p>
        </p:txBody>
      </p:sp>
      <p:pic>
        <p:nvPicPr>
          <p:cNvPr id="8" name="Picture 5" descr="cu_logo_sml_150_ppt">
            <a:extLst>
              <a:ext uri="{FF2B5EF4-FFF2-40B4-BE49-F238E27FC236}">
                <a16:creationId xmlns:a16="http://schemas.microsoft.com/office/drawing/2014/main" id="{2BCB44E5-AE47-414B-6C0D-773C9A9F81FF}"/>
              </a:ext>
            </a:extLst>
          </p:cNvPr>
          <p:cNvPicPr>
            <a:picLocks noChangeAspect="1" noChangeArrowheads="1"/>
          </p:cNvPicPr>
          <p:nvPr/>
        </p:nvPicPr>
        <p:blipFill>
          <a:blip r:embed="rId2" cstate="print"/>
          <a:srcRect/>
          <a:stretch>
            <a:fillRect/>
          </a:stretch>
        </p:blipFill>
        <p:spPr bwMode="auto">
          <a:xfrm>
            <a:off x="0" y="0"/>
            <a:ext cx="12192000" cy="1204518"/>
          </a:xfrm>
          <a:prstGeom prst="rect">
            <a:avLst/>
          </a:prstGeom>
          <a:noFill/>
          <a:ln w="9525">
            <a:noFill/>
            <a:miter lim="800000"/>
            <a:headEnd/>
            <a:tailEnd/>
          </a:ln>
        </p:spPr>
      </p:pic>
      <p:sp>
        <p:nvSpPr>
          <p:cNvPr id="3" name="Title 5">
            <a:extLst>
              <a:ext uri="{FF2B5EF4-FFF2-40B4-BE49-F238E27FC236}">
                <a16:creationId xmlns:a16="http://schemas.microsoft.com/office/drawing/2014/main" id="{76D24690-360A-7626-E86C-859040084CE6}"/>
              </a:ext>
            </a:extLst>
          </p:cNvPr>
          <p:cNvSpPr txBox="1">
            <a:spLocks/>
          </p:cNvSpPr>
          <p:nvPr/>
        </p:nvSpPr>
        <p:spPr bwMode="auto">
          <a:xfrm>
            <a:off x="4853354" y="106959"/>
            <a:ext cx="7077201" cy="990600"/>
          </a:xfrm>
          <a:prstGeom prst="rect">
            <a:avLst/>
          </a:prstGeom>
          <a:noFill/>
          <a:ln w="9525">
            <a:noFill/>
            <a:miter lim="800000"/>
            <a:headEnd/>
            <a:tailEnd/>
          </a:ln>
        </p:spPr>
        <p:txBody>
          <a:bodyPr anchor="ctr"/>
          <a:lstStyle/>
          <a:p>
            <a:pPr algn="r" eaLnBrk="0" hangingPunct="0">
              <a:defRPr/>
            </a:pPr>
            <a:r>
              <a:rPr lang="en-US" sz="3000" b="1" kern="0" dirty="0">
                <a:latin typeface="Georgia" pitchFamily="18" charset="0"/>
                <a:ea typeface="+mj-ea"/>
                <a:cs typeface="+mj-cs"/>
              </a:rPr>
              <a:t>Real food price channel</a:t>
            </a:r>
          </a:p>
        </p:txBody>
      </p:sp>
      <p:cxnSp>
        <p:nvCxnSpPr>
          <p:cNvPr id="4" name="Straight Arrow Connector 3">
            <a:extLst>
              <a:ext uri="{FF2B5EF4-FFF2-40B4-BE49-F238E27FC236}">
                <a16:creationId xmlns:a16="http://schemas.microsoft.com/office/drawing/2014/main" id="{37B4AA04-1120-2EB3-CBA1-16E9139B0CC7}"/>
              </a:ext>
            </a:extLst>
          </p:cNvPr>
          <p:cNvCxnSpPr/>
          <p:nvPr/>
        </p:nvCxnSpPr>
        <p:spPr>
          <a:xfrm>
            <a:off x="2696308" y="1592382"/>
            <a:ext cx="328246"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EEC7C87-4157-161F-5B0F-C8F55D52A0D9}"/>
              </a:ext>
            </a:extLst>
          </p:cNvPr>
          <p:cNvCxnSpPr/>
          <p:nvPr/>
        </p:nvCxnSpPr>
        <p:spPr>
          <a:xfrm>
            <a:off x="5827531" y="1592382"/>
            <a:ext cx="328246"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20">
            <a:extLst>
              <a:ext uri="{FF2B5EF4-FFF2-40B4-BE49-F238E27FC236}">
                <a16:creationId xmlns:a16="http://schemas.microsoft.com/office/drawing/2014/main" id="{66E4415D-CAF1-2C5B-2DCC-D029E1428621}"/>
              </a:ext>
            </a:extLst>
          </p:cNvPr>
          <p:cNvGrpSpPr/>
          <p:nvPr/>
        </p:nvGrpSpPr>
        <p:grpSpPr>
          <a:xfrm>
            <a:off x="609600" y="5632937"/>
            <a:ext cx="1295400" cy="914401"/>
            <a:chOff x="609600" y="4495800"/>
            <a:chExt cx="2498271" cy="1676401"/>
          </a:xfrm>
        </p:grpSpPr>
        <p:sp>
          <p:nvSpPr>
            <p:cNvPr id="9" name="Right Triangle 8">
              <a:extLst>
                <a:ext uri="{FF2B5EF4-FFF2-40B4-BE49-F238E27FC236}">
                  <a16:creationId xmlns:a16="http://schemas.microsoft.com/office/drawing/2014/main" id="{86E07F23-0A3C-E30A-0AB1-534EFC82B196}"/>
                </a:ext>
              </a:extLst>
            </p:cNvPr>
            <p:cNvSpPr/>
            <p:nvPr/>
          </p:nvSpPr>
          <p:spPr>
            <a:xfrm rot="5400000">
              <a:off x="1461407" y="4525736"/>
              <a:ext cx="1676400" cy="1616529"/>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C25CF3-26F8-6185-B80D-9202121C54DF}"/>
                </a:ext>
              </a:extLst>
            </p:cNvPr>
            <p:cNvSpPr/>
            <p:nvPr/>
          </p:nvSpPr>
          <p:spPr>
            <a:xfrm>
              <a:off x="609600" y="4495800"/>
              <a:ext cx="881743" cy="1676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1E766836-2547-103D-8180-EC965E0F0E7D}"/>
              </a:ext>
            </a:extLst>
          </p:cNvPr>
          <p:cNvSpPr txBox="1"/>
          <p:nvPr/>
        </p:nvSpPr>
        <p:spPr>
          <a:xfrm>
            <a:off x="5827531" y="3772983"/>
            <a:ext cx="5579023" cy="2123658"/>
          </a:xfrm>
          <a:prstGeom prst="rect">
            <a:avLst/>
          </a:prstGeom>
          <a:noFill/>
        </p:spPr>
        <p:txBody>
          <a:bodyPr wrap="square" rtlCol="0">
            <a:spAutoFit/>
          </a:bodyPr>
          <a:lstStyle/>
          <a:p>
            <a:r>
              <a:rPr lang="en-US" sz="2400" dirty="0">
                <a:solidFill>
                  <a:schemeClr val="bg1"/>
                </a:solidFill>
                <a:latin typeface="Georgia" pitchFamily="18" charset="0"/>
              </a:rPr>
              <a:t>Given price inelastic demand, most gains accrue to consumers via reduced food prices.</a:t>
            </a:r>
            <a:r>
              <a:rPr lang="en-US" dirty="0">
                <a:solidFill>
                  <a:schemeClr val="bg1"/>
                </a:solidFill>
                <a:latin typeface="Georgia" pitchFamily="18" charset="0"/>
              </a:rPr>
              <a:t> </a:t>
            </a:r>
          </a:p>
          <a:p>
            <a:endParaRPr lang="en-US" dirty="0">
              <a:solidFill>
                <a:schemeClr val="bg1"/>
              </a:solidFill>
              <a:latin typeface="Georgia" pitchFamily="18" charset="0"/>
            </a:endParaRPr>
          </a:p>
          <a:p>
            <a:r>
              <a:rPr lang="en-US" dirty="0">
                <a:solidFill>
                  <a:schemeClr val="bg1"/>
                </a:solidFill>
                <a:latin typeface="Georgia" pitchFamily="18" charset="0"/>
              </a:rPr>
              <a:t>(Cochrane 1958; Evenson and Gollin </a:t>
            </a:r>
            <a:r>
              <a:rPr lang="en-US" i="1" dirty="0">
                <a:solidFill>
                  <a:schemeClr val="bg1"/>
                </a:solidFill>
                <a:latin typeface="Georgia" pitchFamily="18" charset="0"/>
              </a:rPr>
              <a:t>Science</a:t>
            </a:r>
            <a:r>
              <a:rPr lang="en-US" dirty="0">
                <a:solidFill>
                  <a:schemeClr val="bg1"/>
                </a:solidFill>
                <a:latin typeface="Georgia" pitchFamily="18" charset="0"/>
              </a:rPr>
              <a:t> 2003)</a:t>
            </a:r>
          </a:p>
          <a:p>
            <a:endParaRPr lang="en-US" sz="2400" dirty="0">
              <a:latin typeface="Georgia" pitchFamily="18" charset="0"/>
            </a:endParaRPr>
          </a:p>
        </p:txBody>
      </p:sp>
      <p:cxnSp>
        <p:nvCxnSpPr>
          <p:cNvPr id="12" name="Straight Connector 11">
            <a:extLst>
              <a:ext uri="{FF2B5EF4-FFF2-40B4-BE49-F238E27FC236}">
                <a16:creationId xmlns:a16="http://schemas.microsoft.com/office/drawing/2014/main" id="{673E6D1C-CC85-9D45-C675-91359F9B2FC8}"/>
              </a:ext>
            </a:extLst>
          </p:cNvPr>
          <p:cNvCxnSpPr/>
          <p:nvPr/>
        </p:nvCxnSpPr>
        <p:spPr>
          <a:xfrm rot="5400000">
            <a:off x="-1181100" y="4756636"/>
            <a:ext cx="3581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CED2C9-6C9E-49F2-C2AE-D73F0283573D}"/>
              </a:ext>
            </a:extLst>
          </p:cNvPr>
          <p:cNvCxnSpPr/>
          <p:nvPr/>
        </p:nvCxnSpPr>
        <p:spPr>
          <a:xfrm rot="10800000">
            <a:off x="609600" y="6547336"/>
            <a:ext cx="411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954121E-C558-573F-E7D1-BE44693EBD72}"/>
              </a:ext>
            </a:extLst>
          </p:cNvPr>
          <p:cNvCxnSpPr>
            <a:cxnSpLocks/>
          </p:cNvCxnSpPr>
          <p:nvPr/>
        </p:nvCxnSpPr>
        <p:spPr>
          <a:xfrm flipH="1" flipV="1">
            <a:off x="1295400" y="3118336"/>
            <a:ext cx="840945" cy="341733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4EDD688-7A5C-2C98-4E15-EABAB72AD27A}"/>
              </a:ext>
            </a:extLst>
          </p:cNvPr>
          <p:cNvCxnSpPr/>
          <p:nvPr/>
        </p:nvCxnSpPr>
        <p:spPr>
          <a:xfrm rot="5400000">
            <a:off x="533400" y="3956536"/>
            <a:ext cx="2514600" cy="23622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4C7490F-7AC1-2A56-B7C8-B9E1C82F2BE0}"/>
              </a:ext>
            </a:extLst>
          </p:cNvPr>
          <p:cNvCxnSpPr/>
          <p:nvPr/>
        </p:nvCxnSpPr>
        <p:spPr>
          <a:xfrm rot="5400000">
            <a:off x="1066800" y="3575536"/>
            <a:ext cx="2971800" cy="28194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7" name="Right Triangle 16">
            <a:extLst>
              <a:ext uri="{FF2B5EF4-FFF2-40B4-BE49-F238E27FC236}">
                <a16:creationId xmlns:a16="http://schemas.microsoft.com/office/drawing/2014/main" id="{56B5FD6F-8286-8A3D-4627-077C1999C12D}"/>
              </a:ext>
            </a:extLst>
          </p:cNvPr>
          <p:cNvSpPr/>
          <p:nvPr/>
        </p:nvSpPr>
        <p:spPr>
          <a:xfrm rot="5400000">
            <a:off x="571500" y="5137636"/>
            <a:ext cx="1295400" cy="1219200"/>
          </a:xfrm>
          <a:prstGeom prst="rtTriangl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28B1034-4E64-6B86-36DB-A56D4D9FDE62}"/>
              </a:ext>
            </a:extLst>
          </p:cNvPr>
          <p:cNvSpPr txBox="1"/>
          <p:nvPr/>
        </p:nvSpPr>
        <p:spPr>
          <a:xfrm>
            <a:off x="533400" y="2737336"/>
            <a:ext cx="710451" cy="369332"/>
          </a:xfrm>
          <a:prstGeom prst="rect">
            <a:avLst/>
          </a:prstGeom>
          <a:noFill/>
        </p:spPr>
        <p:txBody>
          <a:bodyPr wrap="none" rtlCol="0">
            <a:spAutoFit/>
          </a:bodyPr>
          <a:lstStyle/>
          <a:p>
            <a:r>
              <a:rPr lang="en-US" dirty="0">
                <a:solidFill>
                  <a:schemeClr val="bg1"/>
                </a:solidFill>
              </a:rPr>
              <a:t>Price</a:t>
            </a:r>
          </a:p>
        </p:txBody>
      </p:sp>
      <p:sp>
        <p:nvSpPr>
          <p:cNvPr id="19" name="TextBox 18">
            <a:extLst>
              <a:ext uri="{FF2B5EF4-FFF2-40B4-BE49-F238E27FC236}">
                <a16:creationId xmlns:a16="http://schemas.microsoft.com/office/drawing/2014/main" id="{109D5ECB-DA48-31BB-473F-5A4AA10DA76D}"/>
              </a:ext>
            </a:extLst>
          </p:cNvPr>
          <p:cNvSpPr txBox="1"/>
          <p:nvPr/>
        </p:nvSpPr>
        <p:spPr>
          <a:xfrm>
            <a:off x="4419600" y="6166336"/>
            <a:ext cx="1043876" cy="369332"/>
          </a:xfrm>
          <a:prstGeom prst="rect">
            <a:avLst/>
          </a:prstGeom>
          <a:noFill/>
        </p:spPr>
        <p:txBody>
          <a:bodyPr wrap="none" rtlCol="0">
            <a:spAutoFit/>
          </a:bodyPr>
          <a:lstStyle/>
          <a:p>
            <a:r>
              <a:rPr lang="en-US" dirty="0"/>
              <a:t>Quantity</a:t>
            </a:r>
          </a:p>
        </p:txBody>
      </p:sp>
      <p:sp>
        <p:nvSpPr>
          <p:cNvPr id="20" name="TextBox 19">
            <a:extLst>
              <a:ext uri="{FF2B5EF4-FFF2-40B4-BE49-F238E27FC236}">
                <a16:creationId xmlns:a16="http://schemas.microsoft.com/office/drawing/2014/main" id="{8AFCA7C2-6668-694C-8039-496D7A9B0BC3}"/>
              </a:ext>
            </a:extLst>
          </p:cNvPr>
          <p:cNvSpPr txBox="1"/>
          <p:nvPr/>
        </p:nvSpPr>
        <p:spPr>
          <a:xfrm>
            <a:off x="1302383" y="2947224"/>
            <a:ext cx="1056700" cy="369332"/>
          </a:xfrm>
          <a:prstGeom prst="rect">
            <a:avLst/>
          </a:prstGeom>
          <a:noFill/>
        </p:spPr>
        <p:txBody>
          <a:bodyPr wrap="none" rtlCol="0">
            <a:spAutoFit/>
          </a:bodyPr>
          <a:lstStyle/>
          <a:p>
            <a:r>
              <a:rPr lang="en-US" dirty="0">
                <a:solidFill>
                  <a:srgbClr val="FF0000"/>
                </a:solidFill>
              </a:rPr>
              <a:t>Demand</a:t>
            </a:r>
          </a:p>
        </p:txBody>
      </p:sp>
      <p:sp>
        <p:nvSpPr>
          <p:cNvPr id="21" name="TextBox 20">
            <a:extLst>
              <a:ext uri="{FF2B5EF4-FFF2-40B4-BE49-F238E27FC236}">
                <a16:creationId xmlns:a16="http://schemas.microsoft.com/office/drawing/2014/main" id="{746148DC-7A19-849B-A247-4224D7A0FC30}"/>
              </a:ext>
            </a:extLst>
          </p:cNvPr>
          <p:cNvSpPr txBox="1"/>
          <p:nvPr/>
        </p:nvSpPr>
        <p:spPr>
          <a:xfrm>
            <a:off x="1752600" y="3511004"/>
            <a:ext cx="1749197" cy="369332"/>
          </a:xfrm>
          <a:prstGeom prst="rect">
            <a:avLst/>
          </a:prstGeom>
          <a:noFill/>
        </p:spPr>
        <p:txBody>
          <a:bodyPr wrap="none" rtlCol="0">
            <a:spAutoFit/>
          </a:bodyPr>
          <a:lstStyle/>
          <a:p>
            <a:r>
              <a:rPr lang="en-US" dirty="0">
                <a:solidFill>
                  <a:srgbClr val="0070C0"/>
                </a:solidFill>
              </a:rPr>
              <a:t>Original Supply</a:t>
            </a:r>
          </a:p>
        </p:txBody>
      </p:sp>
      <p:sp>
        <p:nvSpPr>
          <p:cNvPr id="22" name="TextBox 21">
            <a:extLst>
              <a:ext uri="{FF2B5EF4-FFF2-40B4-BE49-F238E27FC236}">
                <a16:creationId xmlns:a16="http://schemas.microsoft.com/office/drawing/2014/main" id="{AE64F388-DFDF-EA3E-91AF-CDC9B442CB45}"/>
              </a:ext>
            </a:extLst>
          </p:cNvPr>
          <p:cNvSpPr txBox="1"/>
          <p:nvPr/>
        </p:nvSpPr>
        <p:spPr>
          <a:xfrm>
            <a:off x="3276600" y="3118336"/>
            <a:ext cx="1415772" cy="369332"/>
          </a:xfrm>
          <a:prstGeom prst="rect">
            <a:avLst/>
          </a:prstGeom>
          <a:noFill/>
        </p:spPr>
        <p:txBody>
          <a:bodyPr wrap="none" rtlCol="0">
            <a:spAutoFit/>
          </a:bodyPr>
          <a:lstStyle/>
          <a:p>
            <a:r>
              <a:rPr lang="en-US" dirty="0">
                <a:solidFill>
                  <a:srgbClr val="000099"/>
                </a:solidFill>
              </a:rPr>
              <a:t>New Supply</a:t>
            </a:r>
          </a:p>
        </p:txBody>
      </p:sp>
      <p:sp>
        <p:nvSpPr>
          <p:cNvPr id="23" name="TextBox 22">
            <a:extLst>
              <a:ext uri="{FF2B5EF4-FFF2-40B4-BE49-F238E27FC236}">
                <a16:creationId xmlns:a16="http://schemas.microsoft.com/office/drawing/2014/main" id="{BA59E94D-2D85-4B1C-5AA2-A2A133B53274}"/>
              </a:ext>
            </a:extLst>
          </p:cNvPr>
          <p:cNvSpPr txBox="1"/>
          <p:nvPr/>
        </p:nvSpPr>
        <p:spPr>
          <a:xfrm>
            <a:off x="533400" y="5099536"/>
            <a:ext cx="1289135" cy="523220"/>
          </a:xfrm>
          <a:prstGeom prst="rect">
            <a:avLst/>
          </a:prstGeom>
          <a:noFill/>
        </p:spPr>
        <p:txBody>
          <a:bodyPr wrap="none" rtlCol="0">
            <a:spAutoFit/>
          </a:bodyPr>
          <a:lstStyle/>
          <a:p>
            <a:r>
              <a:rPr lang="en-US" sz="1400" dirty="0">
                <a:solidFill>
                  <a:schemeClr val="bg1"/>
                </a:solidFill>
              </a:rPr>
              <a:t>Old Producer </a:t>
            </a:r>
          </a:p>
          <a:p>
            <a:r>
              <a:rPr lang="en-US" sz="1400" dirty="0">
                <a:solidFill>
                  <a:schemeClr val="bg1"/>
                </a:solidFill>
              </a:rPr>
              <a:t>Surplus</a:t>
            </a:r>
          </a:p>
        </p:txBody>
      </p:sp>
      <p:sp>
        <p:nvSpPr>
          <p:cNvPr id="24" name="TextBox 23">
            <a:extLst>
              <a:ext uri="{FF2B5EF4-FFF2-40B4-BE49-F238E27FC236}">
                <a16:creationId xmlns:a16="http://schemas.microsoft.com/office/drawing/2014/main" id="{4AB5A7DC-E90C-C06A-1511-40FB34C10724}"/>
              </a:ext>
            </a:extLst>
          </p:cNvPr>
          <p:cNvSpPr txBox="1"/>
          <p:nvPr/>
        </p:nvSpPr>
        <p:spPr>
          <a:xfrm rot="18850154">
            <a:off x="552040" y="5875982"/>
            <a:ext cx="1323802" cy="523220"/>
          </a:xfrm>
          <a:prstGeom prst="rect">
            <a:avLst/>
          </a:prstGeom>
          <a:noFill/>
        </p:spPr>
        <p:txBody>
          <a:bodyPr wrap="square" rtlCol="0">
            <a:spAutoFit/>
          </a:bodyPr>
          <a:lstStyle/>
          <a:p>
            <a:r>
              <a:rPr lang="en-US" sz="1400" dirty="0">
                <a:solidFill>
                  <a:schemeClr val="bg1"/>
                </a:solidFill>
              </a:rPr>
              <a:t>New Producer </a:t>
            </a:r>
          </a:p>
          <a:p>
            <a:r>
              <a:rPr lang="en-US" sz="1400" dirty="0">
                <a:solidFill>
                  <a:schemeClr val="bg1"/>
                </a:solidFill>
              </a:rPr>
              <a:t>Surplus</a:t>
            </a:r>
          </a:p>
        </p:txBody>
      </p:sp>
      <p:grpSp>
        <p:nvGrpSpPr>
          <p:cNvPr id="25" name="Group 24">
            <a:extLst>
              <a:ext uri="{FF2B5EF4-FFF2-40B4-BE49-F238E27FC236}">
                <a16:creationId xmlns:a16="http://schemas.microsoft.com/office/drawing/2014/main" id="{97F8FD0B-FD25-DB63-C0D3-00FE7167D780}"/>
              </a:ext>
            </a:extLst>
          </p:cNvPr>
          <p:cNvGrpSpPr/>
          <p:nvPr/>
        </p:nvGrpSpPr>
        <p:grpSpPr>
          <a:xfrm>
            <a:off x="609600" y="3194536"/>
            <a:ext cx="1295400" cy="2438400"/>
            <a:chOff x="609600" y="2819400"/>
            <a:chExt cx="1295400" cy="2438400"/>
          </a:xfrm>
        </p:grpSpPr>
        <p:sp>
          <p:nvSpPr>
            <p:cNvPr id="26" name="Rectangle 25">
              <a:extLst>
                <a:ext uri="{FF2B5EF4-FFF2-40B4-BE49-F238E27FC236}">
                  <a16:creationId xmlns:a16="http://schemas.microsoft.com/office/drawing/2014/main" id="{BA215552-C448-E926-E62C-7AD18E043DD0}"/>
                </a:ext>
              </a:extLst>
            </p:cNvPr>
            <p:cNvSpPr/>
            <p:nvPr/>
          </p:nvSpPr>
          <p:spPr>
            <a:xfrm>
              <a:off x="609600" y="2819400"/>
              <a:ext cx="685800" cy="24384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a:extLst>
                <a:ext uri="{FF2B5EF4-FFF2-40B4-BE49-F238E27FC236}">
                  <a16:creationId xmlns:a16="http://schemas.microsoft.com/office/drawing/2014/main" id="{5D86631E-C362-052B-4ED4-AC3E55F14621}"/>
                </a:ext>
              </a:extLst>
            </p:cNvPr>
            <p:cNvSpPr/>
            <p:nvPr/>
          </p:nvSpPr>
          <p:spPr>
            <a:xfrm>
              <a:off x="1295400" y="2819400"/>
              <a:ext cx="609600" cy="2438400"/>
            </a:xfrm>
            <a:prstGeom prst="rtTriangl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44DD1140-3E52-5DB4-56C4-7C182632A739}"/>
              </a:ext>
            </a:extLst>
          </p:cNvPr>
          <p:cNvGrpSpPr/>
          <p:nvPr/>
        </p:nvGrpSpPr>
        <p:grpSpPr>
          <a:xfrm>
            <a:off x="609600" y="3194536"/>
            <a:ext cx="1219200" cy="1905000"/>
            <a:chOff x="609600" y="2819400"/>
            <a:chExt cx="1219200" cy="1905000"/>
          </a:xfrm>
        </p:grpSpPr>
        <p:sp>
          <p:nvSpPr>
            <p:cNvPr id="29" name="Rectangle 28">
              <a:extLst>
                <a:ext uri="{FF2B5EF4-FFF2-40B4-BE49-F238E27FC236}">
                  <a16:creationId xmlns:a16="http://schemas.microsoft.com/office/drawing/2014/main" id="{BB60310A-77BD-D5AB-77E3-CA0F989E9C97}"/>
                </a:ext>
              </a:extLst>
            </p:cNvPr>
            <p:cNvSpPr/>
            <p:nvPr/>
          </p:nvSpPr>
          <p:spPr>
            <a:xfrm>
              <a:off x="609600" y="2819400"/>
              <a:ext cx="685800" cy="1905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FD4903A4-18D8-0C8F-9CD2-E4CECA34BE4F}"/>
                </a:ext>
              </a:extLst>
            </p:cNvPr>
            <p:cNvSpPr/>
            <p:nvPr/>
          </p:nvSpPr>
          <p:spPr>
            <a:xfrm>
              <a:off x="1295400" y="2819400"/>
              <a:ext cx="533400" cy="1905000"/>
            </a:xfrm>
            <a:prstGeom prst="rtTriangl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AE244D6D-9668-FB68-E71E-FDE4B5392D1D}"/>
              </a:ext>
            </a:extLst>
          </p:cNvPr>
          <p:cNvSpPr txBox="1"/>
          <p:nvPr/>
        </p:nvSpPr>
        <p:spPr>
          <a:xfrm>
            <a:off x="533400" y="4566136"/>
            <a:ext cx="1059906" cy="523220"/>
          </a:xfrm>
          <a:prstGeom prst="rect">
            <a:avLst/>
          </a:prstGeom>
          <a:noFill/>
        </p:spPr>
        <p:txBody>
          <a:bodyPr wrap="none" rtlCol="0">
            <a:spAutoFit/>
          </a:bodyPr>
          <a:lstStyle/>
          <a:p>
            <a:r>
              <a:rPr lang="en-US" sz="1400" dirty="0">
                <a:solidFill>
                  <a:schemeClr val="bg1"/>
                </a:solidFill>
              </a:rPr>
              <a:t>Consumer </a:t>
            </a:r>
          </a:p>
          <a:p>
            <a:r>
              <a:rPr lang="en-US" sz="1400" dirty="0">
                <a:solidFill>
                  <a:schemeClr val="bg1"/>
                </a:solidFill>
              </a:rPr>
              <a:t>Surplus</a:t>
            </a:r>
          </a:p>
        </p:txBody>
      </p:sp>
      <p:sp>
        <p:nvSpPr>
          <p:cNvPr id="32" name="TextBox 31">
            <a:extLst>
              <a:ext uri="{FF2B5EF4-FFF2-40B4-BE49-F238E27FC236}">
                <a16:creationId xmlns:a16="http://schemas.microsoft.com/office/drawing/2014/main" id="{FBFE9549-4EDD-F900-60E3-501FDED81D8F}"/>
              </a:ext>
            </a:extLst>
          </p:cNvPr>
          <p:cNvSpPr txBox="1"/>
          <p:nvPr/>
        </p:nvSpPr>
        <p:spPr>
          <a:xfrm>
            <a:off x="535643" y="5109717"/>
            <a:ext cx="1468672" cy="523220"/>
          </a:xfrm>
          <a:prstGeom prst="rect">
            <a:avLst/>
          </a:prstGeom>
          <a:noFill/>
        </p:spPr>
        <p:txBody>
          <a:bodyPr wrap="none" rtlCol="0">
            <a:spAutoFit/>
          </a:bodyPr>
          <a:lstStyle/>
          <a:p>
            <a:r>
              <a:rPr lang="en-US" sz="1400" dirty="0">
                <a:solidFill>
                  <a:schemeClr val="bg1"/>
                </a:solidFill>
              </a:rPr>
              <a:t>New Consumer </a:t>
            </a:r>
          </a:p>
          <a:p>
            <a:r>
              <a:rPr lang="en-US" sz="1400" dirty="0">
                <a:solidFill>
                  <a:schemeClr val="bg1"/>
                </a:solidFill>
              </a:rPr>
              <a:t>Surplus</a:t>
            </a:r>
          </a:p>
        </p:txBody>
      </p:sp>
      <p:sp>
        <p:nvSpPr>
          <p:cNvPr id="33" name="TextBox 32">
            <a:extLst>
              <a:ext uri="{FF2B5EF4-FFF2-40B4-BE49-F238E27FC236}">
                <a16:creationId xmlns:a16="http://schemas.microsoft.com/office/drawing/2014/main" id="{868BFF32-EE0E-27E4-4089-C28E2CE33E78}"/>
              </a:ext>
            </a:extLst>
          </p:cNvPr>
          <p:cNvSpPr txBox="1"/>
          <p:nvPr/>
        </p:nvSpPr>
        <p:spPr>
          <a:xfrm>
            <a:off x="0" y="4870936"/>
            <a:ext cx="581249" cy="369332"/>
          </a:xfrm>
          <a:prstGeom prst="rect">
            <a:avLst/>
          </a:prstGeom>
          <a:noFill/>
        </p:spPr>
        <p:txBody>
          <a:bodyPr wrap="none" rtlCol="0">
            <a:spAutoFit/>
          </a:bodyPr>
          <a:lstStyle/>
          <a:p>
            <a:r>
              <a:rPr lang="en-US" dirty="0"/>
              <a:t>P</a:t>
            </a:r>
            <a:r>
              <a:rPr lang="en-US" baseline="30000" dirty="0"/>
              <a:t> old</a:t>
            </a:r>
          </a:p>
        </p:txBody>
      </p:sp>
      <p:sp>
        <p:nvSpPr>
          <p:cNvPr id="34" name="TextBox 33">
            <a:extLst>
              <a:ext uri="{FF2B5EF4-FFF2-40B4-BE49-F238E27FC236}">
                <a16:creationId xmlns:a16="http://schemas.microsoft.com/office/drawing/2014/main" id="{B242D5F0-9E34-B21C-F0F7-BE8EE6F5CF9F}"/>
              </a:ext>
            </a:extLst>
          </p:cNvPr>
          <p:cNvSpPr txBox="1"/>
          <p:nvPr/>
        </p:nvSpPr>
        <p:spPr>
          <a:xfrm>
            <a:off x="0" y="5480536"/>
            <a:ext cx="658194" cy="369332"/>
          </a:xfrm>
          <a:prstGeom prst="rect">
            <a:avLst/>
          </a:prstGeom>
          <a:noFill/>
        </p:spPr>
        <p:txBody>
          <a:bodyPr wrap="none" rtlCol="0">
            <a:spAutoFit/>
          </a:bodyPr>
          <a:lstStyle/>
          <a:p>
            <a:r>
              <a:rPr lang="en-US" dirty="0"/>
              <a:t>P</a:t>
            </a:r>
            <a:r>
              <a:rPr lang="en-US" baseline="30000" dirty="0"/>
              <a:t> new</a:t>
            </a:r>
          </a:p>
        </p:txBody>
      </p:sp>
      <p:cxnSp>
        <p:nvCxnSpPr>
          <p:cNvPr id="35" name="Straight Connector 34">
            <a:extLst>
              <a:ext uri="{FF2B5EF4-FFF2-40B4-BE49-F238E27FC236}">
                <a16:creationId xmlns:a16="http://schemas.microsoft.com/office/drawing/2014/main" id="{2A95FB5A-931E-881C-FCEF-2ED269C7D530}"/>
              </a:ext>
            </a:extLst>
          </p:cNvPr>
          <p:cNvCxnSpPr/>
          <p:nvPr/>
        </p:nvCxnSpPr>
        <p:spPr>
          <a:xfrm rot="10800000">
            <a:off x="762000" y="6699736"/>
            <a:ext cx="411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B1E08B3-E891-EC2D-8AFD-594C7F2347EA}"/>
              </a:ext>
            </a:extLst>
          </p:cNvPr>
          <p:cNvSpPr txBox="1"/>
          <p:nvPr/>
        </p:nvSpPr>
        <p:spPr>
          <a:xfrm>
            <a:off x="4733117" y="6286470"/>
            <a:ext cx="1043876" cy="369332"/>
          </a:xfrm>
          <a:prstGeom prst="rect">
            <a:avLst/>
          </a:prstGeom>
          <a:noFill/>
        </p:spPr>
        <p:txBody>
          <a:bodyPr wrap="none" rtlCol="0">
            <a:spAutoFit/>
          </a:bodyPr>
          <a:lstStyle/>
          <a:p>
            <a:r>
              <a:rPr lang="en-US" dirty="0">
                <a:solidFill>
                  <a:schemeClr val="bg1"/>
                </a:solidFill>
              </a:rPr>
              <a:t>Quantity</a:t>
            </a:r>
          </a:p>
        </p:txBody>
      </p:sp>
      <p:cxnSp>
        <p:nvCxnSpPr>
          <p:cNvPr id="39" name="Straight Connector 38">
            <a:extLst>
              <a:ext uri="{FF2B5EF4-FFF2-40B4-BE49-F238E27FC236}">
                <a16:creationId xmlns:a16="http://schemas.microsoft.com/office/drawing/2014/main" id="{5F959535-B2E6-6DFC-68AA-4E07C837B79D}"/>
              </a:ext>
            </a:extLst>
          </p:cNvPr>
          <p:cNvCxnSpPr/>
          <p:nvPr/>
        </p:nvCxnSpPr>
        <p:spPr>
          <a:xfrm flipV="1">
            <a:off x="609600" y="2672862"/>
            <a:ext cx="0" cy="387447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440573"/>
      </p:ext>
    </p:extLst>
  </p:cSld>
  <p:clrMapOvr>
    <a:masterClrMapping/>
  </p:clrMapOvr>
  <mc:AlternateContent xmlns:mc="http://schemas.openxmlformats.org/markup-compatibility/2006" xmlns:p14="http://schemas.microsoft.com/office/powerpoint/2010/main">
    <mc:Choice Requires="p14">
      <p:transition spd="slow" p14:dur="2000" advTm="46"/>
    </mc:Choice>
    <mc:Fallback xmlns="">
      <p:transition spd="slow" advTm="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P spid="22" grpId="0"/>
      <p:bldP spid="23" grpId="0"/>
      <p:bldP spid="24" grpId="0"/>
      <p:bldP spid="31" grpId="0"/>
      <p:bldP spid="31" grpId="1"/>
      <p:bldP spid="32" grpId="0"/>
      <p:bldP spid="33" grpId="0"/>
      <p:bldP spid="33" grpId="1"/>
      <p:bldP spid="34" grpId="0"/>
      <p:bldP spid="34" grpId="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D61B5-3B17-B283-74E3-4CC5DAD746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0D8D07-6CA7-F85C-B010-4FAB2EDF03CB}"/>
              </a:ext>
            </a:extLst>
          </p:cNvPr>
          <p:cNvSpPr>
            <a:spLocks noGrp="1"/>
          </p:cNvSpPr>
          <p:nvPr>
            <p:ph idx="4294967295"/>
          </p:nvPr>
        </p:nvSpPr>
        <p:spPr>
          <a:xfrm>
            <a:off x="500184" y="1333513"/>
            <a:ext cx="11430371" cy="2201957"/>
          </a:xfrm>
        </p:spPr>
        <p:txBody>
          <a:bodyPr>
            <a:noAutofit/>
          </a:bodyPr>
          <a:lstStyle/>
          <a:p>
            <a:pPr marL="0" indent="0">
              <a:buNone/>
            </a:pPr>
            <a:r>
              <a:rPr lang="en-US" b="1" dirty="0">
                <a:solidFill>
                  <a:schemeClr val="bg1"/>
                </a:solidFill>
                <a:latin typeface="Georgia" panose="02040502050405020303" pitchFamily="18" charset="0"/>
              </a:rPr>
              <a:t>Lower relative prices      consumer substitution      nutrition impacts?</a:t>
            </a:r>
          </a:p>
          <a:p>
            <a:pPr marL="0" indent="0">
              <a:buNone/>
            </a:pPr>
            <a:r>
              <a:rPr lang="en-US" dirty="0">
                <a:solidFill>
                  <a:schemeClr val="bg1"/>
                </a:solidFill>
                <a:latin typeface="Georgia" panose="02040502050405020303" pitchFamily="18" charset="0"/>
              </a:rPr>
              <a:t>Inter-product differences in productivity growth and income/price elasticities induce product bias in consumption expansion path due to income and substitution effects. </a:t>
            </a:r>
            <a:r>
              <a:rPr lang="en-US" sz="1600" dirty="0">
                <a:solidFill>
                  <a:schemeClr val="bg1"/>
                </a:solidFill>
                <a:latin typeface="Georgia" panose="02040502050405020303" pitchFamily="18" charset="0"/>
              </a:rPr>
              <a:t>(various Pingali papers)</a:t>
            </a:r>
          </a:p>
          <a:p>
            <a:pPr marL="0" indent="0">
              <a:buNone/>
            </a:pPr>
            <a:endParaRPr lang="en-US" sz="1600" dirty="0">
              <a:solidFill>
                <a:schemeClr val="bg1"/>
              </a:solidFill>
              <a:latin typeface="Georgia" panose="02040502050405020303" pitchFamily="18" charset="0"/>
            </a:endParaRPr>
          </a:p>
          <a:p>
            <a:pPr marL="0" indent="0">
              <a:buNone/>
            </a:pPr>
            <a:r>
              <a:rPr lang="en-US" dirty="0">
                <a:solidFill>
                  <a:schemeClr val="bg1"/>
                </a:solidFill>
                <a:latin typeface="Georgia" panose="02040502050405020303" pitchFamily="18" charset="0"/>
              </a:rPr>
              <a:t>Partly this arises due to differential R&amp;D intensity: more on staple cereals, tubers and livestock than on fruits, legumes, nuts and vegetables. </a:t>
            </a:r>
            <a:r>
              <a:rPr lang="en-US" sz="1600" dirty="0">
                <a:solidFill>
                  <a:schemeClr val="bg1"/>
                </a:solidFill>
                <a:latin typeface="Georgia" panose="02040502050405020303" pitchFamily="18" charset="0"/>
              </a:rPr>
              <a:t>(Sekhri &amp; Shastry AEJ:AE 2024)</a:t>
            </a:r>
          </a:p>
          <a:p>
            <a:pPr marL="0" indent="0">
              <a:buNone/>
            </a:pPr>
            <a:endParaRPr lang="en-US" dirty="0">
              <a:solidFill>
                <a:schemeClr val="bg1"/>
              </a:solidFill>
              <a:latin typeface="Georgia" panose="02040502050405020303" pitchFamily="18" charset="0"/>
            </a:endParaRPr>
          </a:p>
          <a:p>
            <a:pPr marL="0" indent="0">
              <a:buNone/>
            </a:pPr>
            <a:r>
              <a:rPr lang="en-US" dirty="0">
                <a:solidFill>
                  <a:schemeClr val="bg1"/>
                </a:solidFill>
                <a:latin typeface="Georgia" panose="02040502050405020303" pitchFamily="18" charset="0"/>
              </a:rPr>
              <a:t>And partly due to higher costs of processing/storage/transport for perishables. </a:t>
            </a:r>
          </a:p>
          <a:p>
            <a:pPr marL="0" indent="0">
              <a:buNone/>
            </a:pPr>
            <a:endParaRPr lang="en-US" dirty="0">
              <a:solidFill>
                <a:schemeClr val="bg1"/>
              </a:solidFill>
              <a:latin typeface="Georgia" panose="02040502050405020303" pitchFamily="18" charset="0"/>
            </a:endParaRPr>
          </a:p>
          <a:p>
            <a:pPr marL="0" indent="0">
              <a:buNone/>
            </a:pPr>
            <a:r>
              <a:rPr lang="en-US" dirty="0">
                <a:solidFill>
                  <a:schemeClr val="bg1"/>
                </a:solidFill>
                <a:latin typeface="Georgia" panose="02040502050405020303" pitchFamily="18" charset="0"/>
              </a:rPr>
              <a:t>Habit formation/cultural cuisine adaptation reinforce these effects. </a:t>
            </a:r>
            <a:r>
              <a:rPr lang="en-US" sz="1600" dirty="0">
                <a:solidFill>
                  <a:schemeClr val="bg1"/>
                </a:solidFill>
                <a:latin typeface="Georgia" panose="02040502050405020303" pitchFamily="18" charset="0"/>
              </a:rPr>
              <a:t>(Atkin AER 2013)</a:t>
            </a:r>
          </a:p>
          <a:p>
            <a:pPr marL="0" indent="0">
              <a:buNone/>
            </a:pPr>
            <a:endParaRPr lang="en-US" sz="1600" dirty="0">
              <a:solidFill>
                <a:schemeClr val="bg1"/>
              </a:solidFill>
              <a:latin typeface="Georgia" panose="02040502050405020303" pitchFamily="18" charset="0"/>
            </a:endParaRPr>
          </a:p>
          <a:p>
            <a:pPr marL="0" indent="0">
              <a:buNone/>
            </a:pPr>
            <a:endParaRPr lang="en-US" dirty="0">
              <a:latin typeface="Georgia" panose="02040502050405020303" pitchFamily="18" charset="0"/>
            </a:endParaRPr>
          </a:p>
        </p:txBody>
      </p:sp>
      <p:pic>
        <p:nvPicPr>
          <p:cNvPr id="8" name="Picture 5" descr="cu_logo_sml_150_ppt">
            <a:extLst>
              <a:ext uri="{FF2B5EF4-FFF2-40B4-BE49-F238E27FC236}">
                <a16:creationId xmlns:a16="http://schemas.microsoft.com/office/drawing/2014/main" id="{60372A9F-273B-3B2F-A224-E508378CFFE7}"/>
              </a:ext>
            </a:extLst>
          </p:cNvPr>
          <p:cNvPicPr>
            <a:picLocks noChangeAspect="1" noChangeArrowheads="1"/>
          </p:cNvPicPr>
          <p:nvPr/>
        </p:nvPicPr>
        <p:blipFill>
          <a:blip r:embed="rId2" cstate="print"/>
          <a:srcRect/>
          <a:stretch>
            <a:fillRect/>
          </a:stretch>
        </p:blipFill>
        <p:spPr bwMode="auto">
          <a:xfrm>
            <a:off x="0" y="0"/>
            <a:ext cx="12192000" cy="1204518"/>
          </a:xfrm>
          <a:prstGeom prst="rect">
            <a:avLst/>
          </a:prstGeom>
          <a:noFill/>
          <a:ln w="9525">
            <a:noFill/>
            <a:miter lim="800000"/>
            <a:headEnd/>
            <a:tailEnd/>
          </a:ln>
        </p:spPr>
      </p:pic>
      <p:sp>
        <p:nvSpPr>
          <p:cNvPr id="3" name="Title 5">
            <a:extLst>
              <a:ext uri="{FF2B5EF4-FFF2-40B4-BE49-F238E27FC236}">
                <a16:creationId xmlns:a16="http://schemas.microsoft.com/office/drawing/2014/main" id="{9697D749-98D4-B62A-89F3-3C4B988071DE}"/>
              </a:ext>
            </a:extLst>
          </p:cNvPr>
          <p:cNvSpPr txBox="1">
            <a:spLocks/>
          </p:cNvSpPr>
          <p:nvPr/>
        </p:nvSpPr>
        <p:spPr bwMode="auto">
          <a:xfrm>
            <a:off x="4853354" y="106959"/>
            <a:ext cx="7077201" cy="990600"/>
          </a:xfrm>
          <a:prstGeom prst="rect">
            <a:avLst/>
          </a:prstGeom>
          <a:noFill/>
          <a:ln w="9525">
            <a:noFill/>
            <a:miter lim="800000"/>
            <a:headEnd/>
            <a:tailEnd/>
          </a:ln>
        </p:spPr>
        <p:txBody>
          <a:bodyPr anchor="ctr"/>
          <a:lstStyle/>
          <a:p>
            <a:pPr algn="r" eaLnBrk="0" hangingPunct="0">
              <a:defRPr/>
            </a:pPr>
            <a:r>
              <a:rPr lang="en-US" sz="3000" b="1" kern="0" dirty="0">
                <a:latin typeface="Georgia" pitchFamily="18" charset="0"/>
                <a:ea typeface="+mj-ea"/>
                <a:cs typeface="+mj-cs"/>
              </a:rPr>
              <a:t>Relative food price channel</a:t>
            </a:r>
          </a:p>
        </p:txBody>
      </p:sp>
      <p:sp>
        <p:nvSpPr>
          <p:cNvPr id="6" name="Rectangle 2">
            <a:extLst>
              <a:ext uri="{FF2B5EF4-FFF2-40B4-BE49-F238E27FC236}">
                <a16:creationId xmlns:a16="http://schemas.microsoft.com/office/drawing/2014/main" id="{56E5EAD2-F1EC-E38A-F051-BF8A53341D5B}"/>
              </a:ext>
            </a:extLst>
          </p:cNvPr>
          <p:cNvSpPr>
            <a:spLocks noChangeArrowheads="1"/>
          </p:cNvSpPr>
          <p:nvPr/>
        </p:nvSpPr>
        <p:spPr bwMode="auto">
          <a:xfrm>
            <a:off x="1191847" y="98864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4" name="Straight Arrow Connector 3">
            <a:extLst>
              <a:ext uri="{FF2B5EF4-FFF2-40B4-BE49-F238E27FC236}">
                <a16:creationId xmlns:a16="http://schemas.microsoft.com/office/drawing/2014/main" id="{785C7ACD-760A-F456-6FC9-750B4BBA25D8}"/>
              </a:ext>
            </a:extLst>
          </p:cNvPr>
          <p:cNvCxnSpPr/>
          <p:nvPr/>
        </p:nvCxnSpPr>
        <p:spPr>
          <a:xfrm>
            <a:off x="3968620" y="1568898"/>
            <a:ext cx="328246"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5ECE7FB-E5B6-1059-659C-7A6FF4A5615B}"/>
              </a:ext>
            </a:extLst>
          </p:cNvPr>
          <p:cNvCxnSpPr/>
          <p:nvPr/>
        </p:nvCxnSpPr>
        <p:spPr>
          <a:xfrm>
            <a:off x="7946571" y="1568898"/>
            <a:ext cx="328246"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031913"/>
      </p:ext>
    </p:extLst>
  </p:cSld>
  <p:clrMapOvr>
    <a:masterClrMapping/>
  </p:clrMapOvr>
  <mc:AlternateContent xmlns:mc="http://schemas.openxmlformats.org/markup-compatibility/2006" xmlns:p14="http://schemas.microsoft.com/office/powerpoint/2010/main">
    <mc:Choice Requires="p14">
      <p:transition spd="slow" p14:dur="2000" advTm="46"/>
    </mc:Choice>
    <mc:Fallback xmlns="">
      <p:transition spd="slow" advTm="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B4BB7-DBD4-AEF4-722D-58C27AE3FEC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5C026-E5E4-C4BA-78E6-DC9DAE7F3B1D}"/>
              </a:ext>
            </a:extLst>
          </p:cNvPr>
          <p:cNvSpPr>
            <a:spLocks noGrp="1"/>
          </p:cNvSpPr>
          <p:nvPr>
            <p:ph idx="4294967295"/>
          </p:nvPr>
        </p:nvSpPr>
        <p:spPr>
          <a:xfrm>
            <a:off x="500184" y="1333514"/>
            <a:ext cx="11430371" cy="994020"/>
          </a:xfrm>
        </p:spPr>
        <p:txBody>
          <a:bodyPr>
            <a:noAutofit/>
          </a:bodyPr>
          <a:lstStyle/>
          <a:p>
            <a:pPr marL="0" indent="0">
              <a:buNone/>
            </a:pPr>
            <a:r>
              <a:rPr lang="en-US" b="1" dirty="0">
                <a:solidFill>
                  <a:schemeClr val="bg1"/>
                </a:solidFill>
                <a:latin typeface="Georgia" panose="02040502050405020303" pitchFamily="18" charset="0"/>
              </a:rPr>
              <a:t>Rising incomes boost demand for product composition/quality    </a:t>
            </a:r>
          </a:p>
          <a:p>
            <a:pPr marL="0" indent="0">
              <a:buNone/>
            </a:pPr>
            <a:r>
              <a:rPr lang="en-US" b="1" dirty="0">
                <a:solidFill>
                  <a:schemeClr val="bg1"/>
                </a:solidFill>
                <a:latin typeface="Georgia" panose="02040502050405020303" pitchFamily="18" charset="0"/>
              </a:rPr>
              <a:t>      improved nutrition (to a point)</a:t>
            </a:r>
          </a:p>
          <a:p>
            <a:pPr marL="0" indent="0">
              <a:buNone/>
            </a:pPr>
            <a:endParaRPr lang="en-US" b="1" dirty="0">
              <a:solidFill>
                <a:schemeClr val="bg1"/>
              </a:solidFill>
              <a:latin typeface="Georgia" panose="02040502050405020303" pitchFamily="18" charset="0"/>
            </a:endParaRPr>
          </a:p>
          <a:p>
            <a:pPr marL="0" indent="0">
              <a:buNone/>
            </a:pPr>
            <a:endParaRPr lang="en-US" dirty="0">
              <a:latin typeface="Georgia" panose="02040502050405020303" pitchFamily="18" charset="0"/>
            </a:endParaRPr>
          </a:p>
        </p:txBody>
      </p:sp>
      <p:pic>
        <p:nvPicPr>
          <p:cNvPr id="8" name="Picture 5" descr="cu_logo_sml_150_ppt">
            <a:extLst>
              <a:ext uri="{FF2B5EF4-FFF2-40B4-BE49-F238E27FC236}">
                <a16:creationId xmlns:a16="http://schemas.microsoft.com/office/drawing/2014/main" id="{9F012C09-52D8-5529-D488-800666032A49}"/>
              </a:ext>
            </a:extLst>
          </p:cNvPr>
          <p:cNvPicPr>
            <a:picLocks noChangeAspect="1" noChangeArrowheads="1"/>
          </p:cNvPicPr>
          <p:nvPr/>
        </p:nvPicPr>
        <p:blipFill>
          <a:blip r:embed="rId2" cstate="print"/>
          <a:srcRect/>
          <a:stretch>
            <a:fillRect/>
          </a:stretch>
        </p:blipFill>
        <p:spPr bwMode="auto">
          <a:xfrm>
            <a:off x="0" y="0"/>
            <a:ext cx="12192000" cy="1204518"/>
          </a:xfrm>
          <a:prstGeom prst="rect">
            <a:avLst/>
          </a:prstGeom>
          <a:noFill/>
          <a:ln w="9525">
            <a:noFill/>
            <a:miter lim="800000"/>
            <a:headEnd/>
            <a:tailEnd/>
          </a:ln>
        </p:spPr>
      </p:pic>
      <p:sp>
        <p:nvSpPr>
          <p:cNvPr id="3" name="Title 5">
            <a:extLst>
              <a:ext uri="{FF2B5EF4-FFF2-40B4-BE49-F238E27FC236}">
                <a16:creationId xmlns:a16="http://schemas.microsoft.com/office/drawing/2014/main" id="{CEE2592E-891F-0E75-D544-C133BEB4BEB5}"/>
              </a:ext>
            </a:extLst>
          </p:cNvPr>
          <p:cNvSpPr txBox="1">
            <a:spLocks/>
          </p:cNvSpPr>
          <p:nvPr/>
        </p:nvSpPr>
        <p:spPr bwMode="auto">
          <a:xfrm>
            <a:off x="4853354" y="106959"/>
            <a:ext cx="7077201" cy="990600"/>
          </a:xfrm>
          <a:prstGeom prst="rect">
            <a:avLst/>
          </a:prstGeom>
          <a:noFill/>
          <a:ln w="9525">
            <a:noFill/>
            <a:miter lim="800000"/>
            <a:headEnd/>
            <a:tailEnd/>
          </a:ln>
        </p:spPr>
        <p:txBody>
          <a:bodyPr anchor="ctr"/>
          <a:lstStyle/>
          <a:p>
            <a:pPr algn="r" eaLnBrk="0" hangingPunct="0">
              <a:defRPr/>
            </a:pPr>
            <a:r>
              <a:rPr lang="en-US" sz="3000" b="1" kern="0" dirty="0">
                <a:latin typeface="Georgia" pitchFamily="18" charset="0"/>
                <a:ea typeface="+mj-ea"/>
                <a:cs typeface="+mj-cs"/>
              </a:rPr>
              <a:t>Product quality/composition channel</a:t>
            </a:r>
          </a:p>
        </p:txBody>
      </p:sp>
      <p:sp>
        <p:nvSpPr>
          <p:cNvPr id="6" name="Rectangle 2">
            <a:extLst>
              <a:ext uri="{FF2B5EF4-FFF2-40B4-BE49-F238E27FC236}">
                <a16:creationId xmlns:a16="http://schemas.microsoft.com/office/drawing/2014/main" id="{28C65932-2080-ACCC-EE22-E41811518B33}"/>
              </a:ext>
            </a:extLst>
          </p:cNvPr>
          <p:cNvSpPr>
            <a:spLocks noChangeArrowheads="1"/>
          </p:cNvSpPr>
          <p:nvPr/>
        </p:nvSpPr>
        <p:spPr bwMode="auto">
          <a:xfrm>
            <a:off x="1191847" y="98864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4" name="Straight Arrow Connector 3">
            <a:extLst>
              <a:ext uri="{FF2B5EF4-FFF2-40B4-BE49-F238E27FC236}">
                <a16:creationId xmlns:a16="http://schemas.microsoft.com/office/drawing/2014/main" id="{72A7994F-FC61-F3EA-9882-CCB504B2505B}"/>
              </a:ext>
            </a:extLst>
          </p:cNvPr>
          <p:cNvCxnSpPr/>
          <p:nvPr/>
        </p:nvCxnSpPr>
        <p:spPr>
          <a:xfrm>
            <a:off x="630175" y="2026098"/>
            <a:ext cx="328246"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State-Of-The-Art Automation Processes Helps More Malnourished Children |  Rockwell Automation">
            <a:extLst>
              <a:ext uri="{FF2B5EF4-FFF2-40B4-BE49-F238E27FC236}">
                <a16:creationId xmlns:a16="http://schemas.microsoft.com/office/drawing/2014/main" id="{4869B36B-92A7-EB1C-64EF-660D9A1A9B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5343" y="4120756"/>
            <a:ext cx="2695212" cy="24746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orton Iodized Salt | Super India">
            <a:extLst>
              <a:ext uri="{FF2B5EF4-FFF2-40B4-BE49-F238E27FC236}">
                <a16:creationId xmlns:a16="http://schemas.microsoft.com/office/drawing/2014/main" id="{3F97AE19-3640-87DD-92EE-6CD9734193A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222" t="2037" r="22222"/>
          <a:stretch/>
        </p:blipFill>
        <p:spPr bwMode="auto">
          <a:xfrm>
            <a:off x="10438900" y="1412676"/>
            <a:ext cx="1491655" cy="26302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A0483A-0159-16A2-A197-6C76191B94C4}"/>
              </a:ext>
            </a:extLst>
          </p:cNvPr>
          <p:cNvSpPr txBox="1"/>
          <p:nvPr/>
        </p:nvSpPr>
        <p:spPr>
          <a:xfrm>
            <a:off x="630175" y="2579077"/>
            <a:ext cx="8831066" cy="4094167"/>
          </a:xfrm>
          <a:prstGeom prst="rect">
            <a:avLst/>
          </a:prstGeom>
        </p:spPr>
        <p:txBody>
          <a:bodyPr wrap="square" rtlCol="0">
            <a:noAutofit/>
          </a:bodyPr>
          <a:lstStyle/>
          <a:p>
            <a:r>
              <a:rPr lang="en-US" sz="2400" b="1" dirty="0">
                <a:solidFill>
                  <a:schemeClr val="bg1"/>
                </a:solidFill>
                <a:latin typeface="Georgia" panose="02040502050405020303" pitchFamily="18" charset="0"/>
              </a:rPr>
              <a:t>Post-harvest processing can improve or degrade foods: </a:t>
            </a:r>
          </a:p>
          <a:p>
            <a:pPr marL="342900" indent="-342900">
              <a:buFontTx/>
              <a:buChar char="-"/>
            </a:pPr>
            <a:r>
              <a:rPr lang="en-US" sz="2400" dirty="0">
                <a:solidFill>
                  <a:schemeClr val="bg1"/>
                </a:solidFill>
                <a:latin typeface="Georgia" panose="02040502050405020303" pitchFamily="18" charset="0"/>
              </a:rPr>
              <a:t>Industrial fortification clearly good (salt iodization; iron, zinc and B vitamins in flour; folic acid in vegetable oil). </a:t>
            </a:r>
          </a:p>
          <a:p>
            <a:pPr marL="342900" indent="-342900">
              <a:buFontTx/>
              <a:buChar char="-"/>
            </a:pPr>
            <a:r>
              <a:rPr lang="en-US" sz="2400" dirty="0">
                <a:solidFill>
                  <a:schemeClr val="bg1"/>
                </a:solidFill>
                <a:latin typeface="Georgia" panose="02040502050405020303" pitchFamily="18" charset="0"/>
              </a:rPr>
              <a:t>RUTFs literally life savers.</a:t>
            </a:r>
          </a:p>
          <a:p>
            <a:pPr marL="342900" indent="-342900">
              <a:buFontTx/>
              <a:buChar char="-"/>
            </a:pPr>
            <a:r>
              <a:rPr lang="en-US" sz="2400" dirty="0">
                <a:solidFill>
                  <a:schemeClr val="bg1"/>
                </a:solidFill>
                <a:latin typeface="Georgia" panose="02040502050405020303" pitchFamily="18" charset="0"/>
              </a:rPr>
              <a:t>But most reformulation is for preservation and sensory appeal: add sugars, salt, saturated fats, synthetic chemical additives … with adverse nutritional/health impacts. </a:t>
            </a:r>
          </a:p>
          <a:p>
            <a:endParaRPr lang="en-US" sz="2400" dirty="0">
              <a:solidFill>
                <a:schemeClr val="bg1"/>
              </a:solidFill>
              <a:latin typeface="Georgia" panose="02040502050405020303" pitchFamily="18" charset="0"/>
            </a:endParaRPr>
          </a:p>
          <a:p>
            <a:r>
              <a:rPr lang="en-US" sz="2400" dirty="0">
                <a:solidFill>
                  <a:schemeClr val="bg1"/>
                </a:solidFill>
                <a:latin typeface="Georgia" panose="02040502050405020303" pitchFamily="18" charset="0"/>
              </a:rPr>
              <a:t>Need enforceable product standards and market regulation, especially for food safety.</a:t>
            </a:r>
          </a:p>
          <a:p>
            <a:pPr algn="r"/>
            <a:endParaRPr lang="en-US" sz="2400" dirty="0"/>
          </a:p>
        </p:txBody>
      </p:sp>
    </p:spTree>
    <p:extLst>
      <p:ext uri="{BB962C8B-B14F-4D97-AF65-F5344CB8AC3E}">
        <p14:creationId xmlns:p14="http://schemas.microsoft.com/office/powerpoint/2010/main" val="1546463677"/>
      </p:ext>
    </p:extLst>
  </p:cSld>
  <p:clrMapOvr>
    <a:masterClrMapping/>
  </p:clrMapOvr>
  <mc:AlternateContent xmlns:mc="http://schemas.openxmlformats.org/markup-compatibility/2006" xmlns:p14="http://schemas.microsoft.com/office/powerpoint/2010/main">
    <mc:Choice Requires="p14">
      <p:transition spd="slow" p14:dur="2000" advTm="46"/>
    </mc:Choice>
    <mc:Fallback xmlns="">
      <p:transition spd="slow" advTm="46"/>
    </mc:Fallback>
  </mc:AlternateContent>
</p:sld>
</file>

<file path=ppt/theme/theme1.xml><?xml version="1.0" encoding="utf-8"?>
<a:theme xmlns:a="http://schemas.openxmlformats.org/drawingml/2006/main" name="IFPRI Zoom">
  <a:themeElements>
    <a:clrScheme name="IFPRI Color Palette">
      <a:dk1>
        <a:srgbClr val="000000"/>
      </a:dk1>
      <a:lt1>
        <a:srgbClr val="FFFFFF"/>
      </a:lt1>
      <a:dk2>
        <a:srgbClr val="44546A"/>
      </a:dk2>
      <a:lt2>
        <a:srgbClr val="E7E6E6"/>
      </a:lt2>
      <a:accent1>
        <a:srgbClr val="62BA45"/>
      </a:accent1>
      <a:accent2>
        <a:srgbClr val="00AE9A"/>
      </a:accent2>
      <a:accent3>
        <a:srgbClr val="EF463B"/>
      </a:accent3>
      <a:accent4>
        <a:srgbClr val="F7921E"/>
      </a:accent4>
      <a:accent5>
        <a:srgbClr val="8850A0"/>
      </a:accent5>
      <a:accent6>
        <a:srgbClr val="007DB3"/>
      </a:accent6>
      <a:hlink>
        <a:srgbClr val="3C5567"/>
      </a:hlink>
      <a:folHlink>
        <a:srgbClr val="95C94F"/>
      </a:folHlink>
    </a:clrScheme>
    <a:fontScheme name="IFPRI 201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Autofit/>
      </a:bodyPr>
      <a:lstStyle>
        <a:defPPr algn="r">
          <a:defRPr sz="2400" dirty="0" smtClean="0"/>
        </a:defPPr>
      </a:lstStyle>
    </a:txDef>
  </a:objectDefaults>
  <a:extraClrSchemeLst/>
  <a:extLst>
    <a:ext uri="{05A4C25C-085E-4340-85A3-A5531E510DB2}">
      <thm15:themeFamily xmlns:thm15="http://schemas.microsoft.com/office/thememl/2012/main" name="Presentation1" id="{D7A8DB8B-EB9A-4DE6-95F0-E88809FC0F81}" vid="{51B3EFE2-C9CC-4BCD-AD85-8CCB3FF5B95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IFPRI Presentation Template_Dark_Zoom</Template>
  <TotalTime>3271</TotalTime>
  <Words>1002</Words>
  <Application>Microsoft Office PowerPoint</Application>
  <PresentationFormat>Widescreen</PresentationFormat>
  <Paragraphs>112</Paragraphs>
  <Slides>13</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Calibri Light</vt:lpstr>
      <vt:lpstr>Courier New</vt:lpstr>
      <vt:lpstr>Georgia</vt:lpstr>
      <vt:lpstr>Times New Roman</vt:lpstr>
      <vt:lpstr>Wingdings</vt:lpstr>
      <vt:lpstr>IFPRI Zoom</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IFPRI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Barrett</dc:creator>
  <cp:lastModifiedBy>Christopher Barrett</cp:lastModifiedBy>
  <cp:revision>53</cp:revision>
  <dcterms:created xsi:type="dcterms:W3CDTF">2021-03-10T01:54:34Z</dcterms:created>
  <dcterms:modified xsi:type="dcterms:W3CDTF">2025-07-17T15:28:28Z</dcterms:modified>
</cp:coreProperties>
</file>